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7" r:id="rId2"/>
    <p:sldId id="344" r:id="rId3"/>
    <p:sldId id="261" r:id="rId4"/>
    <p:sldId id="357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318" r:id="rId35"/>
    <p:sldId id="345" r:id="rId36"/>
    <p:sldId id="319" r:id="rId37"/>
    <p:sldId id="346" r:id="rId38"/>
    <p:sldId id="348" r:id="rId39"/>
    <p:sldId id="320" r:id="rId40"/>
    <p:sldId id="347" r:id="rId41"/>
    <p:sldId id="321" r:id="rId42"/>
    <p:sldId id="322" r:id="rId43"/>
    <p:sldId id="359" r:id="rId44"/>
    <p:sldId id="360" r:id="rId45"/>
    <p:sldId id="361" r:id="rId46"/>
    <p:sldId id="362" r:id="rId47"/>
    <p:sldId id="323" r:id="rId48"/>
    <p:sldId id="363" r:id="rId49"/>
    <p:sldId id="365" r:id="rId50"/>
    <p:sldId id="368" r:id="rId51"/>
    <p:sldId id="367" r:id="rId52"/>
    <p:sldId id="327" r:id="rId53"/>
    <p:sldId id="334" r:id="rId54"/>
    <p:sldId id="335" r:id="rId55"/>
    <p:sldId id="358" r:id="rId56"/>
    <p:sldId id="336" r:id="rId57"/>
    <p:sldId id="349" r:id="rId58"/>
    <p:sldId id="350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6"/>
    <p:restoredTop sz="77534"/>
  </p:normalViewPr>
  <p:slideViewPr>
    <p:cSldViewPr snapToGrid="0" snapToObjects="1" showGuides="1">
      <p:cViewPr varScale="1">
        <p:scale>
          <a:sx n="100" d="100"/>
          <a:sy n="100" d="100"/>
        </p:scale>
        <p:origin x="154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image" Target="../media/image27.emf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8.emf"/><Relationship Id="rId1" Type="http://schemas.openxmlformats.org/officeDocument/2006/relationships/image" Target="../media/image17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A1192-60FE-C343-BA91-45A5A69E44F1}" type="datetimeFigureOut">
              <a:rPr lang="en-US" smtClean="0"/>
              <a:t>11/3/18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AAEDE-D86F-5A45-AC1F-6A06F6D01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3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representations for words from the raw</a:t>
            </a:r>
            <a:r>
              <a:rPr lang="en-US" baseline="0" dirty="0"/>
              <a:t> texts is motivated by linguistics theory of distributional semantics. Read the bullet point.</a:t>
            </a:r>
          </a:p>
          <a:p>
            <a:r>
              <a:rPr lang="en-US" baseline="0" dirty="0"/>
              <a:t>For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A2FD-7284-C74C-903E-C574E69286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92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better: http://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ifs.tuwien.ac.at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keystone.school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/slides/2017-08-24_statistical_semantics.pdf</a:t>
            </a:r>
          </a:p>
        </p:txBody>
      </p:sp>
    </p:spTree>
    <p:extLst>
      <p:ext uri="{BB962C8B-B14F-4D97-AF65-F5344CB8AC3E}">
        <p14:creationId xmlns:p14="http://schemas.microsoft.com/office/powerpoint/2010/main" val="906876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92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A2FD-7284-C74C-903E-C574E69286B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3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38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3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20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19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47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20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12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095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BE09E-F152-7744-8C90-5FE0EE9195E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18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trigonom</a:t>
            </a:r>
            <a:r>
              <a:rPr lang="en-US" altLang="zh-CN" dirty="0" err="1"/>
              <a:t>y</a:t>
            </a:r>
            <a:endParaRPr lang="en-US" altLang="zh-CN" dirty="0"/>
          </a:p>
          <a:p>
            <a:r>
              <a:rPr lang="en-US" dirty="0"/>
              <a:t>First quadrant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8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6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31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86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11/3/18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0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11/3/18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11/3/18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3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5B922-9D4A-0E44-99E0-2940F5A9A893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5.emf"/><Relationship Id="rId3" Type="http://schemas.openxmlformats.org/officeDocument/2006/relationships/image" Target="../media/image16.tiff"/><Relationship Id="rId7" Type="http://schemas.openxmlformats.org/officeDocument/2006/relationships/image" Target="../media/image12.e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package" Target="../embeddings/Microsoft_Excel_Worksheet5.xlsx"/><Relationship Id="rId7" Type="http://schemas.openxmlformats.org/officeDocument/2006/relationships/oleObject" Target="../embeddings/oleObject7.bin"/><Relationship Id="rId12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8.emf"/><Relationship Id="rId11" Type="http://schemas.openxmlformats.org/officeDocument/2006/relationships/oleObject" Target="../embeddings/oleObject9.bin"/><Relationship Id="rId5" Type="http://schemas.openxmlformats.org/officeDocument/2006/relationships/package" Target="../embeddings/Microsoft_Excel_Worksheet6.xlsx"/><Relationship Id="rId10" Type="http://schemas.openxmlformats.org/officeDocument/2006/relationships/image" Target="../media/image19.emf"/><Relationship Id="rId4" Type="http://schemas.openxmlformats.org/officeDocument/2006/relationships/image" Target="../media/image17.png"/><Relationship Id="rId9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Excel_Worksheet7.xlsx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34.emf"/><Relationship Id="rId3" Type="http://schemas.openxmlformats.org/officeDocument/2006/relationships/oleObject" Target="../embeddings/oleObject12.bin"/><Relationship Id="rId21" Type="http://schemas.openxmlformats.org/officeDocument/2006/relationships/image" Target="../media/image39.png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31.emf"/><Relationship Id="rId1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e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9.emf"/><Relationship Id="rId11" Type="http://schemas.openxmlformats.org/officeDocument/2006/relationships/oleObject" Target="../embeddings/oleObject17.bin"/><Relationship Id="rId24" Type="http://schemas.openxmlformats.org/officeDocument/2006/relationships/image" Target="../media/image36.png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9.bin"/><Relationship Id="rId23" Type="http://schemas.openxmlformats.org/officeDocument/2006/relationships/image" Target="../media/image35.pn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7.emf"/><Relationship Id="rId9" Type="http://schemas.openxmlformats.org/officeDocument/2006/relationships/image" Target="../media/image30.emf"/><Relationship Id="rId14" Type="http://schemas.openxmlformats.org/officeDocument/2006/relationships/image" Target="../media/image32.emf"/><Relationship Id="rId2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package" Target="../embeddings/Microsoft_Excel_Worksheet1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14: Distributional Lexical Semantics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from Dan </a:t>
            </a:r>
            <a:r>
              <a:rPr lang="en-US" dirty="0" err="1"/>
              <a:t>Jurafsky</a:t>
            </a:r>
            <a:r>
              <a:rPr lang="en-US" dirty="0"/>
              <a:t> and </a:t>
            </a:r>
            <a:r>
              <a:rPr lang="en-US" dirty="0" err="1"/>
              <a:t>Navid</a:t>
            </a:r>
            <a:r>
              <a:rPr lang="en-US" dirty="0"/>
              <a:t> </a:t>
            </a:r>
            <a:r>
              <a:rPr lang="en-US" dirty="0" err="1"/>
              <a:t>Rekabsaz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CSCI 544: Applied Natural Language Processing</a:t>
            </a:r>
          </a:p>
          <a:p>
            <a:r>
              <a:rPr lang="en-US" dirty="0"/>
              <a:t>Jonathan May -- 梅約納</a:t>
            </a:r>
          </a:p>
          <a:p>
            <a:r>
              <a:rPr lang="en-US" dirty="0" err="1"/>
              <a:t>Nanyun</a:t>
            </a:r>
            <a:r>
              <a:rPr lang="en-US" dirty="0"/>
              <a:t> (Violet) Peng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zh-CN" altLang="en-US" dirty="0"/>
              <a:t>彭楠赟</a:t>
            </a:r>
            <a:endParaRPr lang="en-US" dirty="0"/>
          </a:p>
          <a:p>
            <a:r>
              <a:rPr lang="en-US" dirty="0"/>
              <a:t>October 12, 2018</a:t>
            </a:r>
          </a:p>
        </p:txBody>
      </p:sp>
    </p:spTree>
    <p:extLst>
      <p:ext uri="{BB962C8B-B14F-4D97-AF65-F5344CB8AC3E}">
        <p14:creationId xmlns:p14="http://schemas.microsoft.com/office/powerpoint/2010/main" val="1838790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words in a 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Each </a:t>
            </a:r>
            <a:r>
              <a:rPr lang="en-US" sz="3733" dirty="0">
                <a:highlight>
                  <a:srgbClr val="FFFF00"/>
                </a:highlight>
              </a:rPr>
              <a:t>word</a:t>
            </a:r>
            <a:r>
              <a:rPr lang="en-US" sz="3733" dirty="0"/>
              <a:t> is a count vector in </a:t>
            </a:r>
            <a:r>
              <a:rPr lang="en-US" sz="3733" dirty="0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3733" baseline="30000" dirty="0"/>
              <a:t>D</a:t>
            </a:r>
            <a:r>
              <a:rPr lang="en-US" sz="3733" dirty="0"/>
              <a:t>: a </a:t>
            </a:r>
            <a:r>
              <a:rPr lang="en-US" sz="3733" dirty="0">
                <a:highlight>
                  <a:srgbClr val="FFFF00"/>
                </a:highlight>
              </a:rPr>
              <a:t>row</a:t>
            </a:r>
            <a:r>
              <a:rPr lang="en-US" sz="3733" dirty="0"/>
              <a:t> below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5644258" y="1035943"/>
            <a:ext cx="395485" cy="6604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979134" y="1894631"/>
            <a:ext cx="2438400" cy="5038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9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127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words in a 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Two </a:t>
            </a:r>
            <a:r>
              <a:rPr lang="en-US" sz="3733" b="1" dirty="0"/>
              <a:t>words</a:t>
            </a:r>
            <a:r>
              <a:rPr lang="en-US" sz="3733" dirty="0"/>
              <a:t> are similar if their vectors are similar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3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806185" y="1584519"/>
            <a:ext cx="406400" cy="650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791202" y="1092199"/>
            <a:ext cx="406397" cy="650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651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word-word or word-context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20800" y="1600200"/>
                <a:ext cx="10668000" cy="4445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733" dirty="0">
                    <a:highlight>
                      <a:srgbClr val="FFFF00"/>
                    </a:highlight>
                  </a:rPr>
                  <a:t>Instead of entire documents, use smaller contexts</a:t>
                </a:r>
              </a:p>
              <a:p>
                <a:pPr lvl="1"/>
                <a:r>
                  <a:rPr lang="en-US" sz="3200" dirty="0"/>
                  <a:t>Paragraph</a:t>
                </a:r>
              </a:p>
              <a:p>
                <a:pPr lvl="1"/>
                <a:r>
                  <a:rPr lang="en-US" sz="3200" dirty="0"/>
                  <a:t>Window of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3200" dirty="0"/>
                  <a:t> 4 words</a:t>
                </a:r>
              </a:p>
              <a:p>
                <a:r>
                  <a:rPr lang="en-US" sz="3733" dirty="0">
                    <a:highlight>
                      <a:srgbClr val="FFFF00"/>
                    </a:highlight>
                  </a:rPr>
                  <a:t>A word is now defined by a vector over counts of context words</a:t>
                </a:r>
              </a:p>
              <a:p>
                <a:r>
                  <a:rPr lang="en-US" sz="3733" dirty="0"/>
                  <a:t>Instead of each vector being of length D</a:t>
                </a:r>
              </a:p>
              <a:p>
                <a:r>
                  <a:rPr lang="en-US" sz="3733" dirty="0"/>
                  <a:t>Each vector is now of length |V|</a:t>
                </a:r>
              </a:p>
              <a:p>
                <a:r>
                  <a:rPr lang="en-US" sz="3733" dirty="0">
                    <a:highlight>
                      <a:srgbClr val="FFFF00"/>
                    </a:highlight>
                  </a:rPr>
                  <a:t>The word-word matrix is |</a:t>
                </a:r>
                <a:r>
                  <a:rPr lang="en-US" sz="3733" dirty="0" err="1">
                    <a:highlight>
                      <a:srgbClr val="FFFF00"/>
                    </a:highlight>
                  </a:rPr>
                  <a:t>V|x|V</a:t>
                </a:r>
                <a:r>
                  <a:rPr lang="en-US" sz="3733" dirty="0">
                    <a:highlight>
                      <a:srgbClr val="FFFF00"/>
                    </a:highlight>
                  </a:rPr>
                  <a:t>|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0800" y="1600200"/>
                <a:ext cx="10668000" cy="4445000"/>
              </a:xfrm>
              <a:blipFill>
                <a:blip r:embed="rId3"/>
                <a:stretch>
                  <a:fillRect l="-1665" t="-4558"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Word-Word matrix</a:t>
                </a:r>
                <a:br>
                  <a:rPr lang="en-US" dirty="0"/>
                </a:br>
                <a:r>
                  <a:rPr lang="en-US" dirty="0"/>
                  <a:t>Sample contexts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7 words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041" t="-54545" b="-28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7600" y="6781800"/>
            <a:ext cx="26416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3280" y="2271631"/>
            <a:ext cx="12373929" cy="13709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33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6690612" y="3530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824212" y="3530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57012" y="4343400"/>
            <a:ext cx="1828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909812" y="4343400"/>
            <a:ext cx="812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Word-context matrix for word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sz="3733" dirty="0">
                <a:highlight>
                  <a:srgbClr val="FFFF00"/>
                </a:highlight>
              </a:rPr>
              <a:t>Two </a:t>
            </a:r>
            <a:r>
              <a:rPr lang="en-US" sz="3733" b="1" dirty="0">
                <a:highlight>
                  <a:srgbClr val="FFFF00"/>
                </a:highlight>
              </a:rPr>
              <a:t>words</a:t>
            </a:r>
            <a:r>
              <a:rPr lang="en-US" sz="3733" dirty="0">
                <a:highlight>
                  <a:srgbClr val="FFFF00"/>
                </a:highlight>
              </a:rPr>
              <a:t> are similar in meaning if their context vectors are similar</a:t>
            </a:r>
            <a:endParaRPr lang="en-US" dirty="0">
              <a:highlight>
                <a:srgbClr val="FFFF00"/>
              </a:highlight>
            </a:endParaRP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6832599" y="203200"/>
            <a:ext cx="406400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6817615" y="-203200"/>
            <a:ext cx="406397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6612" y="3022600"/>
          <a:ext cx="10650512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7" name="Worksheet" r:id="rId3" imgW="7734300" imgH="4648200" progId="Excel.Sheet.12">
                  <p:embed/>
                </p:oleObj>
              </mc:Choice>
              <mc:Fallback>
                <p:oleObj name="Worksheet" r:id="rId3" imgW="7734300" imgH="464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612" y="3022600"/>
                        <a:ext cx="10650512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75070" y="5623283"/>
            <a:ext cx="5756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Note: Very sparse! (~ 50,000 x 50,000)</a:t>
            </a:r>
          </a:p>
        </p:txBody>
      </p:sp>
    </p:spTree>
    <p:extLst>
      <p:ext uri="{BB962C8B-B14F-4D97-AF65-F5344CB8AC3E}">
        <p14:creationId xmlns:p14="http://schemas.microsoft.com/office/powerpoint/2010/main" val="128529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Word-word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200" dirty="0"/>
                  <a:t>We showed only 4x6, but the real matrix is 50,000 x 50,000</a:t>
                </a:r>
              </a:p>
              <a:p>
                <a:pPr lvl="1"/>
                <a:r>
                  <a:rPr lang="en-US" sz="2800" dirty="0"/>
                  <a:t>So it’s very </a:t>
                </a:r>
                <a:r>
                  <a:rPr lang="en-US" sz="2800" b="1" dirty="0"/>
                  <a:t>sparse</a:t>
                </a:r>
              </a:p>
              <a:p>
                <a:pPr lvl="2"/>
                <a:r>
                  <a:rPr lang="en-US" sz="2400" dirty="0"/>
                  <a:t>Most values (~98%) are 0.</a:t>
                </a:r>
              </a:p>
              <a:p>
                <a:pPr lvl="1"/>
                <a:r>
                  <a:rPr lang="en-US" sz="2800" dirty="0">
                    <a:highlight>
                      <a:srgbClr val="FFFF00"/>
                    </a:highlight>
                  </a:rPr>
                  <a:t>That’s OK, since there are lots of efficient algorithms for sparse matrices</a:t>
                </a:r>
                <a:r>
                  <a:rPr lang="en-US" sz="2800" dirty="0"/>
                  <a:t>.</a:t>
                </a:r>
              </a:p>
              <a:p>
                <a:r>
                  <a:rPr lang="en-US" sz="3200" dirty="0"/>
                  <a:t>The size of windows depends on your goals</a:t>
                </a:r>
              </a:p>
              <a:p>
                <a:pPr lvl="1"/>
                <a:r>
                  <a:rPr lang="en-US" sz="2800" dirty="0">
                    <a:highlight>
                      <a:srgbClr val="FFFF00"/>
                    </a:highlight>
                  </a:rPr>
                  <a:t>The shorter the windows </a:t>
                </a:r>
                <a:r>
                  <a:rPr lang="en-US" sz="2800" dirty="0"/>
                  <a:t>, </a:t>
                </a:r>
                <a:r>
                  <a:rPr lang="en-US" sz="2800" dirty="0">
                    <a:highlight>
                      <a:srgbClr val="FFFF00"/>
                    </a:highlight>
                  </a:rPr>
                  <a:t>the more </a:t>
                </a:r>
                <a:r>
                  <a:rPr lang="en-US" sz="2800" b="1" i="1" dirty="0">
                    <a:highlight>
                      <a:srgbClr val="FFFF00"/>
                    </a:highlight>
                  </a:rPr>
                  <a:t>syntactic</a:t>
                </a:r>
                <a:r>
                  <a:rPr lang="en-US" sz="2800" dirty="0">
                    <a:highlight>
                      <a:srgbClr val="FFFF00"/>
                    </a:highlight>
                  </a:rPr>
                  <a:t> the representation</a:t>
                </a:r>
              </a:p>
              <a:p>
                <a:pPr marL="1066773" lvl="2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highlight>
                          <a:srgbClr val="FFFF00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2400" dirty="0">
                    <a:highlight>
                      <a:srgbClr val="FFFF00"/>
                    </a:highlight>
                  </a:rPr>
                  <a:t> 1-3 very </a:t>
                </a:r>
                <a:r>
                  <a:rPr lang="en-US" sz="2400" dirty="0" err="1">
                    <a:highlight>
                      <a:srgbClr val="FFFF00"/>
                    </a:highlight>
                  </a:rPr>
                  <a:t>syntacticy</a:t>
                </a:r>
                <a:endParaRPr lang="en-US" sz="2400" dirty="0">
                  <a:highlight>
                    <a:srgbClr val="FFFF00"/>
                  </a:highlight>
                </a:endParaRPr>
              </a:p>
              <a:p>
                <a:pPr lvl="1"/>
                <a:r>
                  <a:rPr lang="en-US" sz="2800" dirty="0">
                    <a:highlight>
                      <a:srgbClr val="FFFF00"/>
                    </a:highlight>
                  </a:rPr>
                  <a:t>The longer the windows, the more </a:t>
                </a:r>
                <a:r>
                  <a:rPr lang="en-US" sz="2800" b="1" i="1" dirty="0">
                    <a:highlight>
                      <a:srgbClr val="FFFF00"/>
                    </a:highlight>
                  </a:rPr>
                  <a:t>semantic</a:t>
                </a:r>
                <a:r>
                  <a:rPr lang="en-US" sz="2800" dirty="0">
                    <a:highlight>
                      <a:srgbClr val="FFFF00"/>
                    </a:highlight>
                  </a:rPr>
                  <a:t> the representation</a:t>
                </a:r>
              </a:p>
              <a:p>
                <a:pPr marL="1066773" lvl="2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highlight>
                          <a:srgbClr val="FFFF00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2400" dirty="0">
                    <a:highlight>
                      <a:srgbClr val="FFFF00"/>
                    </a:highlight>
                  </a:rPr>
                  <a:t> 4-10 more </a:t>
                </a:r>
                <a:r>
                  <a:rPr lang="en-US" sz="2400" dirty="0" err="1">
                    <a:highlight>
                      <a:srgbClr val="FFFF00"/>
                    </a:highlight>
                  </a:rPr>
                  <a:t>semanticy</a:t>
                </a:r>
                <a:endParaRPr lang="en-US" sz="2400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21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32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482600"/>
          </a:xfrm>
        </p:spPr>
        <p:txBody>
          <a:bodyPr>
            <a:normAutofit fontScale="90000"/>
          </a:bodyPr>
          <a:lstStyle/>
          <a:p>
            <a:r>
              <a:rPr lang="en-US" dirty="0"/>
              <a:t>2 kinds of co-occurrence between 2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927600"/>
          </a:xfrm>
        </p:spPr>
        <p:txBody>
          <a:bodyPr/>
          <a:lstStyle/>
          <a:p>
            <a:r>
              <a:rPr lang="en-US" sz="3733" dirty="0">
                <a:highlight>
                  <a:srgbClr val="FFFF00"/>
                </a:highlight>
              </a:rPr>
              <a:t>First-order co-occurrence </a:t>
            </a:r>
            <a:r>
              <a:rPr lang="en-US" sz="3733" dirty="0"/>
              <a:t>(</a:t>
            </a:r>
            <a:r>
              <a:rPr lang="en-US" sz="3733" b="1" dirty="0">
                <a:highlight>
                  <a:srgbClr val="FFFF00"/>
                </a:highlight>
              </a:rPr>
              <a:t>syntagmatic</a:t>
            </a:r>
            <a:r>
              <a:rPr lang="en-US" sz="3733" dirty="0"/>
              <a:t> </a:t>
            </a:r>
            <a:r>
              <a:rPr lang="en-US" sz="3733" b="1" dirty="0"/>
              <a:t>association</a:t>
            </a:r>
            <a:r>
              <a:rPr lang="en-US" sz="3733" dirty="0"/>
              <a:t>):</a:t>
            </a:r>
          </a:p>
          <a:p>
            <a:pPr lvl="1"/>
            <a:r>
              <a:rPr lang="en-US" sz="3200" dirty="0">
                <a:highlight>
                  <a:srgbClr val="FFFF00"/>
                </a:highlight>
              </a:rPr>
              <a:t>They are typically nearby each other. </a:t>
            </a:r>
          </a:p>
          <a:p>
            <a:pPr lvl="1"/>
            <a:r>
              <a:rPr lang="en-US" sz="3200" i="1" dirty="0"/>
              <a:t>wrote </a:t>
            </a:r>
            <a:r>
              <a:rPr lang="en-US" sz="3200" dirty="0"/>
              <a:t>is a first-order associate of </a:t>
            </a:r>
            <a:r>
              <a:rPr lang="en-US" sz="3200" i="1" dirty="0"/>
              <a:t>book </a:t>
            </a:r>
            <a:r>
              <a:rPr lang="en-US" sz="3200" dirty="0"/>
              <a:t>or </a:t>
            </a:r>
            <a:r>
              <a:rPr lang="en-US" sz="3200" i="1" dirty="0"/>
              <a:t>poem</a:t>
            </a:r>
            <a:r>
              <a:rPr lang="en-US" sz="3200" dirty="0"/>
              <a:t>. </a:t>
            </a:r>
          </a:p>
          <a:p>
            <a:r>
              <a:rPr lang="en-US" sz="3733" dirty="0">
                <a:highlight>
                  <a:srgbClr val="FFFF00"/>
                </a:highlight>
              </a:rPr>
              <a:t>Second-order co-occurrence </a:t>
            </a:r>
            <a:r>
              <a:rPr lang="en-US" sz="3733" dirty="0"/>
              <a:t>(</a:t>
            </a:r>
            <a:r>
              <a:rPr lang="en-US" sz="3733" b="1" dirty="0">
                <a:highlight>
                  <a:srgbClr val="FFFF00"/>
                </a:highlight>
              </a:rPr>
              <a:t>paradigmatic</a:t>
            </a:r>
            <a:r>
              <a:rPr lang="en-US" sz="3733" b="1" dirty="0"/>
              <a:t> association</a:t>
            </a:r>
            <a:r>
              <a:rPr lang="en-US" sz="3733" dirty="0"/>
              <a:t>): </a:t>
            </a:r>
          </a:p>
          <a:p>
            <a:pPr lvl="1"/>
            <a:r>
              <a:rPr lang="en-US" sz="3200" dirty="0">
                <a:highlight>
                  <a:srgbClr val="FFFF00"/>
                </a:highlight>
              </a:rPr>
              <a:t>They have similar neighbors. </a:t>
            </a:r>
          </a:p>
          <a:p>
            <a:pPr lvl="1"/>
            <a:r>
              <a:rPr lang="en-US" sz="3200" i="1" dirty="0"/>
              <a:t>wrote </a:t>
            </a:r>
            <a:r>
              <a:rPr lang="en-US" sz="3200" dirty="0"/>
              <a:t>is a second- order associate of words like </a:t>
            </a:r>
            <a:r>
              <a:rPr lang="en-US" sz="3200" i="1" dirty="0"/>
              <a:t>said </a:t>
            </a:r>
            <a:r>
              <a:rPr lang="en-US" sz="3200" dirty="0"/>
              <a:t>or </a:t>
            </a:r>
            <a:r>
              <a:rPr lang="en-US" sz="3200" i="1" dirty="0"/>
              <a:t>remarked</a:t>
            </a:r>
            <a:r>
              <a:rPr lang="en-US" sz="3200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497979" y="990601"/>
            <a:ext cx="387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Schütze</a:t>
            </a:r>
            <a:r>
              <a:rPr lang="en-US" sz="2400" dirty="0"/>
              <a:t> and Pedersen, 1993)</a:t>
            </a:r>
          </a:p>
        </p:txBody>
      </p:sp>
    </p:spTree>
    <p:extLst>
      <p:ext uri="{BB962C8B-B14F-4D97-AF65-F5344CB8AC3E}">
        <p14:creationId xmlns:p14="http://schemas.microsoft.com/office/powerpoint/2010/main" val="43051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080000" y="2413000"/>
            <a:ext cx="6807200" cy="1727200"/>
          </a:xfrm>
        </p:spPr>
        <p:txBody>
          <a:bodyPr/>
          <a:lstStyle/>
          <a:p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Positive </a:t>
            </a:r>
            <a:r>
              <a:rPr lang="en-US" sz="48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Pointwise</a:t>
            </a:r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 Mutual Information (PPMI)</a:t>
            </a:r>
          </a:p>
        </p:txBody>
      </p:sp>
    </p:spTree>
    <p:extLst>
      <p:ext uri="{BB962C8B-B14F-4D97-AF65-F5344CB8AC3E}">
        <p14:creationId xmlns:p14="http://schemas.microsoft.com/office/powerpoint/2010/main" val="80703041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raw 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>
                <a:highlight>
                  <a:srgbClr val="FFFF00"/>
                </a:highlight>
              </a:rPr>
              <a:t>Raw word frequency is not a great measure of association between words</a:t>
            </a:r>
          </a:p>
          <a:p>
            <a:pPr lvl="1"/>
            <a:r>
              <a:rPr lang="en-US" sz="2800" dirty="0"/>
              <a:t>It’s very skewed</a:t>
            </a:r>
          </a:p>
          <a:p>
            <a:pPr lvl="2"/>
            <a:r>
              <a:rPr lang="en-US" sz="2400" dirty="0"/>
              <a:t>“the” and “of” are very frequent, but maybe not the most discriminative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We’d rather have a measure that asks whether a context word is </a:t>
            </a:r>
            <a:r>
              <a:rPr lang="en-US" b="1" dirty="0">
                <a:highlight>
                  <a:srgbClr val="FFFF00"/>
                </a:highlight>
              </a:rPr>
              <a:t>particularly informative </a:t>
            </a:r>
            <a:r>
              <a:rPr lang="en-US" dirty="0">
                <a:highlight>
                  <a:srgbClr val="FFFF00"/>
                </a:highlight>
              </a:rPr>
              <a:t>about the target word</a:t>
            </a:r>
            <a:r>
              <a:rPr lang="en-US" dirty="0"/>
              <a:t>.</a:t>
            </a:r>
          </a:p>
          <a:p>
            <a:pPr lvl="1"/>
            <a:r>
              <a:rPr lang="en-US" sz="3200" dirty="0">
                <a:solidFill>
                  <a:srgbClr val="0000FF"/>
                </a:solidFill>
              </a:rPr>
              <a:t>Positive </a:t>
            </a:r>
            <a:r>
              <a:rPr lang="en-US" sz="3200" dirty="0" err="1">
                <a:solidFill>
                  <a:srgbClr val="0000FF"/>
                </a:solidFill>
              </a:rPr>
              <a:t>Pointwise</a:t>
            </a:r>
            <a:r>
              <a:rPr lang="en-US" sz="3200" dirty="0">
                <a:solidFill>
                  <a:srgbClr val="0000FF"/>
                </a:solidFill>
              </a:rPr>
              <a:t> Mutual Information (PPMI)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812800" y="1905000"/>
                <a:ext cx="10566400" cy="4953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highlight>
                      <a:srgbClr val="FFFF00"/>
                    </a:highlight>
                  </a:rPr>
                  <a:t>Pointwise mutual information</a:t>
                </a:r>
                <a:r>
                  <a:rPr lang="en-US" dirty="0"/>
                  <a:t>: </a:t>
                </a:r>
              </a:p>
              <a:p>
                <a:pPr marL="609585" lvl="1" indent="0">
                  <a:buNone/>
                </a:pPr>
                <a:r>
                  <a:rPr lang="en-US" dirty="0">
                    <a:highlight>
                      <a:srgbClr val="FFFF00"/>
                    </a:highlight>
                  </a:rPr>
                  <a:t>Do events x and y co-occur more than if they were independent?</a:t>
                </a:r>
              </a:p>
              <a:p>
                <a:pPr lvl="1"/>
                <a:endParaRPr lang="en-US" sz="1467" dirty="0"/>
              </a:p>
              <a:p>
                <a:endParaRPr lang="en-US" b="1" dirty="0"/>
              </a:p>
              <a:p>
                <a:pPr marL="0" lvl="1" indent="0">
                  <a:buClr>
                    <a:srgbClr val="CC0000"/>
                  </a:buClr>
                  <a:buNone/>
                </a:pPr>
                <a:r>
                  <a:rPr lang="en-US" sz="3200" b="1" dirty="0">
                    <a:highlight>
                      <a:srgbClr val="FFFF00"/>
                    </a:highlight>
                  </a:rPr>
                  <a:t>PMI between two words</a:t>
                </a:r>
                <a:r>
                  <a:rPr lang="en-US" sz="3200" dirty="0"/>
                  <a:t>:  </a:t>
                </a:r>
                <a:r>
                  <a:rPr lang="en-US" sz="2133" dirty="0">
                    <a:solidFill>
                      <a:schemeClr val="bg1">
                        <a:lumMod val="65000"/>
                      </a:schemeClr>
                    </a:solidFill>
                  </a:rPr>
                  <a:t>(Church &amp; Hanks 1989)</a:t>
                </a:r>
                <a:endParaRPr lang="en-US" dirty="0"/>
              </a:p>
              <a:p>
                <a:pPr marL="609585" lvl="1" indent="0">
                  <a:buNone/>
                </a:pPr>
                <a:r>
                  <a:rPr lang="en-US" dirty="0"/>
                  <a:t> Do words x and y co-occur more than if they were independent? </a:t>
                </a:r>
              </a:p>
              <a:p>
                <a:pPr>
                  <a:buFont typeface="Wingdings" pitchFamily="-65" charset="2"/>
                  <a:buNone/>
                </a:pPr>
                <a:endParaRPr lang="en-US" sz="2667" dirty="0">
                  <a:latin typeface="Cambria Math" charset="0"/>
                </a:endParaRPr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67">
                          <a:latin typeface="Cambria Math" charset="0"/>
                        </a:rPr>
                        <m:t>PMI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667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67">
                              <a:latin typeface="Cambria Math" charset="0"/>
                            </a:rPr>
                            <m:t>log</m:t>
                          </m:r>
                        </m:e>
                        <m:sub>
                          <m:r>
                            <a:rPr lang="en-US" sz="2667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667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𝑤𝑜𝑟𝑑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667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:endParaRPr lang="en-US" sz="2133" dirty="0"/>
              </a:p>
            </p:txBody>
          </p:sp>
        </mc:Choice>
        <mc:Fallback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2800" y="1905000"/>
                <a:ext cx="10566400" cy="4953000"/>
              </a:xfrm>
              <a:blipFill>
                <a:blip r:embed="rId4"/>
                <a:stretch>
                  <a:fillRect l="-1441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080167"/>
              </p:ext>
            </p:extLst>
          </p:nvPr>
        </p:nvGraphicFramePr>
        <p:xfrm>
          <a:off x="3983915" y="2775174"/>
          <a:ext cx="4023784" cy="84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5"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915" y="2775174"/>
                        <a:ext cx="4023784" cy="848112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0241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Thesaurus Methods: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Measure is only as good as the resource</a:t>
            </a:r>
          </a:p>
          <a:p>
            <a:r>
              <a:rPr lang="en-US" dirty="0">
                <a:highlight>
                  <a:srgbClr val="FFFF00"/>
                </a:highlight>
              </a:rPr>
              <a:t>Limited in scope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Assumes IS-A relations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Works mostly for nouns</a:t>
            </a:r>
          </a:p>
          <a:p>
            <a:r>
              <a:rPr lang="en-US" dirty="0">
                <a:highlight>
                  <a:srgbClr val="FFFF00"/>
                </a:highlight>
              </a:rPr>
              <a:t>Role of context not accounted for</a:t>
            </a:r>
          </a:p>
          <a:p>
            <a:r>
              <a:rPr lang="en-US" dirty="0">
                <a:highlight>
                  <a:srgbClr val="FFFF00"/>
                </a:highlight>
              </a:rPr>
              <a:t>Not easily domain-adaptable</a:t>
            </a:r>
          </a:p>
          <a:p>
            <a:r>
              <a:rPr lang="en-US" dirty="0">
                <a:highlight>
                  <a:srgbClr val="FFFF00"/>
                </a:highlight>
              </a:rPr>
              <a:t>Resources not available in many languages</a:t>
            </a:r>
          </a:p>
        </p:txBody>
      </p:sp>
    </p:spTree>
    <p:extLst>
      <p:ext uri="{BB962C8B-B14F-4D97-AF65-F5344CB8AC3E}">
        <p14:creationId xmlns:p14="http://schemas.microsoft.com/office/powerpoint/2010/main" val="127213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92132" y="190948"/>
            <a:ext cx="9956800" cy="990600"/>
          </a:xfrm>
        </p:spPr>
        <p:txBody>
          <a:bodyPr/>
          <a:lstStyle/>
          <a:p>
            <a:r>
              <a:rPr lang="en-US" dirty="0"/>
              <a:t>Positive </a:t>
            </a:r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914400" y="1330063"/>
                <a:ext cx="10871200" cy="4572000"/>
              </a:xfrm>
            </p:spPr>
            <p:txBody>
              <a:bodyPr>
                <a:normAutofit fontScale="92500" lnSpcReduction="10000"/>
              </a:bodyPr>
              <a:lstStyle/>
              <a:p>
                <a:pPr marL="457189" lvl="1" indent="-457189">
                  <a:buClr>
                    <a:srgbClr val="CC0000"/>
                  </a:buClr>
                </a:pPr>
                <a:r>
                  <a:rPr lang="en-US" sz="3200" dirty="0"/>
                  <a:t>PMI ranges from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−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∞  </m:t>
                    </m:r>
                    <m:r>
                      <m:rPr>
                        <m:nor/>
                      </m:rPr>
                      <a:rPr lang="en-US" sz="3200"/>
                      <m:t>to</m:t>
                    </m:r>
                    <m:r>
                      <a:rPr lang="en-US" sz="3200" i="1">
                        <a:latin typeface="Cambria Math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+∞</m:t>
                    </m:r>
                  </m:oMath>
                </a14:m>
                <a:endParaRPr lang="en-US" sz="3200" dirty="0"/>
              </a:p>
              <a:p>
                <a:pPr marL="457189" lvl="1" indent="-457189">
                  <a:buClr>
                    <a:srgbClr val="CC0000"/>
                  </a:buClr>
                </a:pPr>
                <a:r>
                  <a:rPr lang="en-US" sz="3200" dirty="0"/>
                  <a:t>But the </a:t>
                </a:r>
                <a:r>
                  <a:rPr lang="en-US" sz="3200" dirty="0">
                    <a:highlight>
                      <a:srgbClr val="FFFF00"/>
                    </a:highlight>
                  </a:rPr>
                  <a:t>negative</a:t>
                </a:r>
                <a:r>
                  <a:rPr lang="en-US" sz="3200" dirty="0"/>
                  <a:t> values are </a:t>
                </a:r>
                <a:r>
                  <a:rPr lang="en-US" sz="3200" dirty="0">
                    <a:highlight>
                      <a:srgbClr val="FFFF00"/>
                    </a:highlight>
                  </a:rPr>
                  <a:t>problematic</a:t>
                </a:r>
              </a:p>
              <a:p>
                <a:pPr marL="914377" lvl="2" indent="-457189"/>
                <a:r>
                  <a:rPr lang="en-US" sz="3200" dirty="0">
                    <a:highlight>
                      <a:srgbClr val="FFFF00"/>
                    </a:highlight>
                  </a:rPr>
                  <a:t>Things are co-occurring </a:t>
                </a:r>
                <a:r>
                  <a:rPr lang="en-US" sz="3200" b="1" dirty="0">
                    <a:highlight>
                      <a:srgbClr val="FFFF00"/>
                    </a:highlight>
                  </a:rPr>
                  <a:t>less than </a:t>
                </a:r>
                <a:r>
                  <a:rPr lang="en-US" sz="3200" dirty="0">
                    <a:highlight>
                      <a:srgbClr val="FFFF00"/>
                    </a:highlight>
                  </a:rPr>
                  <a:t>we expect by chance</a:t>
                </a:r>
              </a:p>
              <a:p>
                <a:pPr marL="914377" lvl="2" indent="-457189"/>
                <a:r>
                  <a:rPr lang="en-US" sz="3200" dirty="0">
                    <a:highlight>
                      <a:srgbClr val="FFFF00"/>
                    </a:highlight>
                  </a:rPr>
                  <a:t>Unreliable without enormous corpora</a:t>
                </a:r>
              </a:p>
              <a:p>
                <a:pPr marL="1371566" lvl="3" indent="-457189"/>
                <a:r>
                  <a:rPr lang="en-US" sz="2667" dirty="0"/>
                  <a:t>Imagine w1 and w2 whose probability is each 10</a:t>
                </a:r>
                <a:r>
                  <a:rPr lang="en-US" sz="2667" baseline="30000" dirty="0"/>
                  <a:t>-6</a:t>
                </a:r>
                <a:endParaRPr lang="en-US" sz="2667" dirty="0"/>
              </a:p>
              <a:p>
                <a:pPr marL="1371566" lvl="3" indent="-457189"/>
                <a:r>
                  <a:rPr lang="en-US" sz="2667" dirty="0"/>
                  <a:t>Hard to be sure p(w1,w2) is significantly different than 10</a:t>
                </a:r>
                <a:r>
                  <a:rPr lang="en-US" sz="2667" baseline="30000" dirty="0"/>
                  <a:t>-12</a:t>
                </a:r>
                <a:r>
                  <a:rPr lang="en-US" sz="2667" dirty="0"/>
                  <a:t> </a:t>
                </a:r>
              </a:p>
              <a:p>
                <a:pPr marL="914377" lvl="2" indent="-457189"/>
                <a:r>
                  <a:rPr lang="en-US" sz="3467" dirty="0">
                    <a:highlight>
                      <a:srgbClr val="FFFF00"/>
                    </a:highlight>
                  </a:rPr>
                  <a:t>Plus it’s not clear people are good at</a:t>
                </a:r>
                <a:r>
                  <a:rPr lang="en-US" sz="3467" dirty="0"/>
                  <a:t> “</a:t>
                </a:r>
                <a:r>
                  <a:rPr lang="en-US" sz="3467" dirty="0" err="1"/>
                  <a:t>unrelatedness</a:t>
                </a:r>
                <a:r>
                  <a:rPr lang="en-US" sz="3467" dirty="0"/>
                  <a:t>”</a:t>
                </a:r>
              </a:p>
              <a:p>
                <a:pPr marL="457189" lvl="1" indent="-457189"/>
                <a:r>
                  <a:rPr lang="en-US" sz="3200" dirty="0"/>
                  <a:t>So we just replace negative PMI values by 0</a:t>
                </a:r>
              </a:p>
              <a:p>
                <a:pPr marL="457189" lvl="1" indent="-457189"/>
                <a:r>
                  <a:rPr lang="en-US" sz="3200" dirty="0"/>
                  <a:t>Positive PMI (PPMI) between word1 and word2:</a:t>
                </a:r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67">
                          <a:latin typeface="Cambria Math" charset="0"/>
                        </a:rPr>
                        <m:t>PPMI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667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67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667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67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67" i="1">
                                              <a:latin typeface="Cambria Math" charset="0"/>
                                            </a:rPr>
                                            <m:t>𝑤𝑜𝑟𝑑</m:t>
                                          </m:r>
                                        </m:e>
                                        <m:sub>
                                          <m:r>
                                            <a:rPr lang="en-US" sz="2667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667" i="1">
                                  <a:latin typeface="Cambria Math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/>
              </a:p>
              <a:p>
                <a:pPr lvl="1"/>
                <a:endParaRPr lang="en-US" dirty="0"/>
              </a:p>
              <a:p>
                <a:pPr>
                  <a:buFont typeface="Wingdings" pitchFamily="-65" charset="2"/>
                  <a:buNone/>
                </a:pPr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:endParaRPr lang="en-US" sz="2133" dirty="0"/>
              </a:p>
            </p:txBody>
          </p:sp>
        </mc:Choice>
        <mc:Fallback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14400" y="1330063"/>
                <a:ext cx="10871200" cy="4572000"/>
              </a:xfrm>
              <a:blipFill>
                <a:blip r:embed="rId3"/>
                <a:stretch>
                  <a:fillRect l="-1285" t="-3047" b="-1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94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245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/>
              <a:t>Computing PPMI on a term-context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dirty="0"/>
              <a:t>Matrix </a:t>
            </a:r>
            <a:r>
              <a:rPr lang="en-US" dirty="0">
                <a:latin typeface="Times New Roman"/>
                <a:cs typeface="Times New Roman"/>
              </a:rPr>
              <a:t>F</a:t>
            </a:r>
            <a:r>
              <a:rPr lang="en-US" dirty="0"/>
              <a:t> with </a:t>
            </a:r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/>
              <a:t> rows (words) and </a:t>
            </a:r>
            <a:r>
              <a:rPr lang="en-US" dirty="0">
                <a:latin typeface="Times New Roman"/>
                <a:cs typeface="Times New Roman"/>
              </a:rPr>
              <a:t>C</a:t>
            </a:r>
            <a:r>
              <a:rPr lang="en-US" dirty="0"/>
              <a:t> columns (contexts)</a:t>
            </a:r>
          </a:p>
          <a:p>
            <a:r>
              <a:rPr lang="en-US" dirty="0" err="1">
                <a:latin typeface="Times New Roman"/>
                <a:cs typeface="Times New Roman"/>
              </a:rPr>
              <a:t>f</a:t>
            </a:r>
            <a:r>
              <a:rPr lang="en-US" baseline="-25000" dirty="0" err="1">
                <a:latin typeface="Times New Roman"/>
                <a:cs typeface="Times New Roman"/>
              </a:rPr>
              <a:t>ij</a:t>
            </a:r>
            <a:r>
              <a:rPr lang="en-US" dirty="0"/>
              <a:t> is # of times </a:t>
            </a:r>
            <a:r>
              <a:rPr lang="en-US" dirty="0" err="1">
                <a:latin typeface="Times New Roman"/>
                <a:cs typeface="Times New Roman"/>
              </a:rPr>
              <a:t>w</a:t>
            </a:r>
            <a:r>
              <a:rPr lang="en-US" baseline="-25000" dirty="0" err="1">
                <a:latin typeface="Times New Roman"/>
                <a:cs typeface="Times New Roman"/>
              </a:rPr>
              <a:t>i</a:t>
            </a:r>
            <a:r>
              <a:rPr lang="en-US" dirty="0"/>
              <a:t> occurs in context </a:t>
            </a:r>
            <a:r>
              <a:rPr lang="en-US" dirty="0" err="1">
                <a:latin typeface="Times New Roman"/>
                <a:cs typeface="Times New Roman"/>
              </a:rPr>
              <a:t>c</a:t>
            </a:r>
            <a:r>
              <a:rPr lang="en-US" baseline="-25000" dirty="0" err="1">
                <a:latin typeface="Times New Roman"/>
                <a:cs typeface="Times New Roman"/>
              </a:rPr>
              <a:t>j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 descr="matrix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209800"/>
            <a:ext cx="4673600" cy="110886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08001" y="3429000"/>
          <a:ext cx="1863876" cy="1557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3" name="Equation" r:id="rId4" imgW="850900" imgH="711200" progId="Equation.3">
                  <p:embed/>
                </p:oleObj>
              </mc:Choice>
              <mc:Fallback>
                <p:oleObj name="Equation" r:id="rId4" imgW="8509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001" y="3429000"/>
                        <a:ext cx="1863876" cy="1557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844801" y="2921000"/>
          <a:ext cx="1891695" cy="2169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4" name="Equation" r:id="rId6" imgW="863600" imgH="990600" progId="Equation.3">
                  <p:embed/>
                </p:oleObj>
              </mc:Choice>
              <mc:Fallback>
                <p:oleObj name="Equation" r:id="rId6" imgW="863600" imgH="990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44801" y="2921000"/>
                        <a:ext cx="1891695" cy="2169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181600" y="2921000"/>
          <a:ext cx="1947333" cy="2114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5" name="Equation" r:id="rId8" imgW="889000" imgH="965200" progId="Equation.3">
                  <p:embed/>
                </p:oleObj>
              </mc:Choice>
              <mc:Fallback>
                <p:oleObj name="Equation" r:id="rId8" imgW="889000" imgH="96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81600" y="2921000"/>
                        <a:ext cx="1947333" cy="2114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988485" y="5473701"/>
          <a:ext cx="24765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6" name="Equation" r:id="rId10" imgW="1130300" imgH="457200" progId="Equation.3">
                  <p:embed/>
                </p:oleObj>
              </mc:Choice>
              <mc:Fallback>
                <p:oleObj name="Equation" r:id="rId10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88485" y="5473701"/>
                        <a:ext cx="2476500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470400" y="5359401"/>
          <a:ext cx="4258733" cy="1198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7" name="Equation" r:id="rId12" imgW="1943100" imgH="546100" progId="Equation.3">
                  <p:embed/>
                </p:oleObj>
              </mc:Choice>
              <mc:Fallback>
                <p:oleObj name="Equation" r:id="rId12" imgW="19431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70400" y="5359401"/>
                        <a:ext cx="4258733" cy="11980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896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717800"/>
            <a:ext cx="4165600" cy="1727200"/>
          </a:xfrm>
        </p:spPr>
        <p:txBody>
          <a:bodyPr/>
          <a:lstStyle/>
          <a:p>
            <a:pPr marL="0" indent="0">
              <a:buNone/>
            </a:pPr>
            <a:r>
              <a:rPr lang="en-US" sz="2667" dirty="0"/>
              <a:t>p(w=</a:t>
            </a:r>
            <a:r>
              <a:rPr lang="en-US" sz="2667" dirty="0" err="1"/>
              <a:t>information,c</a:t>
            </a:r>
            <a:r>
              <a:rPr lang="en-US" sz="2667" dirty="0"/>
              <a:t>=data) = </a:t>
            </a:r>
          </a:p>
          <a:p>
            <a:pPr marL="0" indent="0">
              <a:buNone/>
            </a:pPr>
            <a:r>
              <a:rPr lang="en-US" sz="2667" dirty="0"/>
              <a:t>p(w=information) =</a:t>
            </a:r>
          </a:p>
          <a:p>
            <a:pPr marL="0" indent="0">
              <a:buNone/>
            </a:pPr>
            <a:r>
              <a:rPr lang="en-US" sz="2667" dirty="0"/>
              <a:t>p(c=data) =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064000" y="15371"/>
          <a:ext cx="7408333" cy="2458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7" name="Worksheet" r:id="rId3" imgW="5778500" imgH="1917700" progId="Excel.Sheet.12">
                  <p:embed/>
                </p:oleObj>
              </mc:Choice>
              <mc:Fallback>
                <p:oleObj name="Worksheet" r:id="rId3" imgW="57785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0" y="15371"/>
                        <a:ext cx="7408333" cy="2458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32000" y="3860334"/>
          <a:ext cx="8128000" cy="299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8" name="Worksheet" r:id="rId5" imgW="6921500" imgH="2552700" progId="Excel.Sheet.12">
                  <p:embed/>
                </p:oleObj>
              </mc:Choice>
              <mc:Fallback>
                <p:oleObj name="Worksheet" r:id="rId5" imgW="6921500" imgH="2552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32000" y="3860334"/>
                        <a:ext cx="8128000" cy="299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78401" y="2737494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.32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65601" y="2737494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6/19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49601" y="322580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11/19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64001" y="3225801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.58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0401" y="3714108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7/19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23512" y="3714107"/>
            <a:ext cx="854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.37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625600" y="482600"/>
          <a:ext cx="2309584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9" name="Equation" r:id="rId7" imgW="850900" imgH="711200" progId="Equation.3">
                  <p:embed/>
                </p:oleObj>
              </mc:Choice>
              <mc:Fallback>
                <p:oleObj name="Equation" r:id="rId7" imgW="8509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25600" y="482600"/>
                        <a:ext cx="2309584" cy="193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6299201" y="2413000"/>
          <a:ext cx="1762217" cy="1399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0" name="Equation" r:id="rId9" imgW="863600" imgH="685800" progId="Equation.3">
                  <p:embed/>
                </p:oleObj>
              </mc:Choice>
              <mc:Fallback>
                <p:oleObj name="Equation" r:id="rId9" imgW="8636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99201" y="2413000"/>
                        <a:ext cx="1762217" cy="1399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8737600" y="2412915"/>
          <a:ext cx="1727200" cy="1360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1" name="Equation" r:id="rId11" imgW="838200" imgH="660400" progId="Equation.3">
                  <p:embed/>
                </p:oleObj>
              </mc:Choice>
              <mc:Fallback>
                <p:oleObj name="Equation" r:id="rId11" imgW="8382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737600" y="2412915"/>
                        <a:ext cx="1727200" cy="1360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730067" y="2411214"/>
            <a:ext cx="13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for row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535509" y="2533134"/>
            <a:ext cx="165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for column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8109" y="482600"/>
            <a:ext cx="125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in table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5164" y="1959953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of all cells = 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84826" y="2053653"/>
            <a:ext cx="509666" cy="3875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8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2" grpId="0"/>
      <p:bldP spid="17" grpId="0"/>
      <p:bldP spid="7" grpId="0"/>
      <p:bldP spid="18" grpId="0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701800" y="903818"/>
          <a:ext cx="2474384" cy="1001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6" name="Equation" r:id="rId3" imgW="1130300" imgH="457200" progId="Equation.3">
                  <p:embed/>
                </p:oleObj>
              </mc:Choice>
              <mc:Fallback>
                <p:oleObj name="Equation" r:id="rId3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1800" y="903818"/>
                        <a:ext cx="2474384" cy="10011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06400" y="3124200"/>
            <a:ext cx="5689600" cy="812800"/>
          </a:xfrm>
        </p:spPr>
        <p:txBody>
          <a:bodyPr/>
          <a:lstStyle/>
          <a:p>
            <a:r>
              <a:rPr lang="en-US" dirty="0" err="1"/>
              <a:t>pmi</a:t>
            </a:r>
            <a:r>
              <a:rPr lang="en-US" dirty="0"/>
              <a:t>(</a:t>
            </a:r>
            <a:r>
              <a:rPr lang="en-US" dirty="0" err="1"/>
              <a:t>information,data</a:t>
            </a:r>
            <a:r>
              <a:rPr lang="en-US" dirty="0"/>
              <a:t>) = log</a:t>
            </a:r>
            <a:r>
              <a:rPr lang="en-US" baseline="-25000" dirty="0"/>
              <a:t>2</a:t>
            </a:r>
            <a:r>
              <a:rPr lang="en-US" dirty="0"/>
              <a:t> (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267200" y="177801"/>
          <a:ext cx="7909624" cy="2809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7" name="Worksheet" r:id="rId5" imgW="6756400" imgH="2400300" progId="Excel.Sheet.12">
                  <p:embed/>
                </p:oleObj>
              </mc:Choice>
              <mc:Fallback>
                <p:oleObj name="Worksheet" r:id="rId5" imgW="6756400" imgH="2400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67200" y="177801"/>
                        <a:ext cx="7909624" cy="2809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5791200" y="3124200"/>
            <a:ext cx="10160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200" dirty="0"/>
              <a:t>.32 /</a:t>
            </a:r>
          </a:p>
        </p:txBody>
      </p:sp>
      <p:sp>
        <p:nvSpPr>
          <p:cNvPr id="13" name="Content Placeholder 8"/>
          <p:cNvSpPr txBox="1">
            <a:spLocks/>
          </p:cNvSpPr>
          <p:nvPr/>
        </p:nvSpPr>
        <p:spPr bwMode="auto">
          <a:xfrm>
            <a:off x="6807200" y="3124200"/>
            <a:ext cx="2032000" cy="812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200" dirty="0"/>
              <a:t>(.37*.58) )</a:t>
            </a:r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8534401" y="3124200"/>
            <a:ext cx="3075481" cy="812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200" dirty="0"/>
              <a:t> = .57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087763"/>
              </p:ext>
            </p:extLst>
          </p:nvPr>
        </p:nvGraphicFramePr>
        <p:xfrm>
          <a:off x="530485" y="4572003"/>
          <a:ext cx="5441429" cy="1676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4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1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6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529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data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pinch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result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sugar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apricot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pineapple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digital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1.66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>
                          <a:effectLst/>
                          <a:latin typeface="+mn-lt"/>
                        </a:rPr>
                        <a:t>-0.56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 dirty="0">
                          <a:effectLst/>
                          <a:latin typeface="+mn-lt"/>
                        </a:rPr>
                        <a:t>-0.07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information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 dirty="0">
                          <a:effectLst/>
                          <a:latin typeface="+mn-lt"/>
                        </a:rPr>
                        <a:t>-0.80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0.57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0.47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88761" y="4073400"/>
            <a:ext cx="152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PMI(w, count)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309045"/>
              </p:ext>
            </p:extLst>
          </p:nvPr>
        </p:nvGraphicFramePr>
        <p:xfrm>
          <a:off x="6299200" y="4568920"/>
          <a:ext cx="5441429" cy="1676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4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1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6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529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data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pinch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result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sugar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apricot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pineapple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digital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1.66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0.00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information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0.57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0.47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513164" y="4134220"/>
            <a:ext cx="164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PPMI(w, count)</a:t>
            </a:r>
          </a:p>
        </p:txBody>
      </p:sp>
    </p:spTree>
    <p:extLst>
      <p:ext uri="{BB962C8B-B14F-4D97-AF65-F5344CB8AC3E}">
        <p14:creationId xmlns:p14="http://schemas.microsoft.com/office/powerpoint/2010/main" val="74779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13" grpId="0"/>
      <p:bldP spid="14" grpId="0"/>
      <p:bldP spid="6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080000" y="2413000"/>
            <a:ext cx="6807200" cy="1727200"/>
          </a:xfrm>
        </p:spPr>
        <p:txBody>
          <a:bodyPr/>
          <a:lstStyle/>
          <a:p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Measuring similarity: the cosine</a:t>
            </a:r>
          </a:p>
        </p:txBody>
      </p:sp>
    </p:spTree>
    <p:extLst>
      <p:ext uri="{BB962C8B-B14F-4D97-AF65-F5344CB8AC3E}">
        <p14:creationId xmlns:p14="http://schemas.microsoft.com/office/powerpoint/2010/main" val="145373181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9276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Given 2 target words </a:t>
            </a:r>
            <a:r>
              <a:rPr lang="en-US" i="1" dirty="0">
                <a:highlight>
                  <a:srgbClr val="FFFF00"/>
                </a:highlight>
              </a:rPr>
              <a:t>v</a:t>
            </a:r>
            <a:r>
              <a:rPr lang="en-US" dirty="0">
                <a:highlight>
                  <a:srgbClr val="FFFF00"/>
                </a:highlight>
              </a:rPr>
              <a:t> and </a:t>
            </a:r>
            <a:r>
              <a:rPr lang="en-US" i="1" dirty="0">
                <a:highlight>
                  <a:srgbClr val="FFFF00"/>
                </a:highlight>
              </a:rPr>
              <a:t>w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We’ll need a way to measure their similarity.</a:t>
            </a:r>
          </a:p>
          <a:p>
            <a:r>
              <a:rPr lang="en-US" dirty="0">
                <a:highlight>
                  <a:srgbClr val="FFFF00"/>
                </a:highlight>
              </a:rPr>
              <a:t>Most measure of vectors similarity are based on the:</a:t>
            </a:r>
          </a:p>
          <a:p>
            <a:r>
              <a:rPr lang="en-US" b="1" dirty="0"/>
              <a:t>Dot product </a:t>
            </a:r>
            <a:r>
              <a:rPr lang="en-US" dirty="0"/>
              <a:t>or </a:t>
            </a:r>
            <a:r>
              <a:rPr lang="en-US" b="1" dirty="0"/>
              <a:t>inner product</a:t>
            </a:r>
            <a:r>
              <a:rPr lang="en-US" dirty="0"/>
              <a:t> from linear algebra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High when two vectors have large values in same dimensions.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Low (in fact 0) for </a:t>
            </a:r>
            <a:r>
              <a:rPr lang="en-US" b="1" dirty="0">
                <a:highlight>
                  <a:srgbClr val="FFFF00"/>
                </a:highlight>
              </a:rPr>
              <a:t>orthogonal vectors</a:t>
            </a:r>
            <a:r>
              <a:rPr lang="en-US" dirty="0">
                <a:highlight>
                  <a:srgbClr val="FFFF00"/>
                </a:highlight>
              </a:rPr>
              <a:t> with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zeros</a:t>
            </a:r>
            <a:r>
              <a:rPr lang="en-US" dirty="0">
                <a:highlight>
                  <a:srgbClr val="FFFF00"/>
                </a:highlight>
              </a:rPr>
              <a:t> in complementary distribution</a:t>
            </a:r>
            <a:endParaRPr lang="en-US" b="1" dirty="0">
              <a:highlight>
                <a:srgbClr val="FFFF00"/>
              </a:highlight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1" y="3670300"/>
            <a:ext cx="9441873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9956800" cy="990600"/>
          </a:xfrm>
        </p:spPr>
        <p:txBody>
          <a:bodyPr/>
          <a:lstStyle/>
          <a:p>
            <a:r>
              <a:rPr lang="en-US" dirty="0"/>
              <a:t>Problem with dot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2311400"/>
            <a:ext cx="11379200" cy="4318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Dot product is larger if the vector is longer</a:t>
            </a:r>
            <a:r>
              <a:rPr lang="en-US" dirty="0"/>
              <a:t>. Vector length: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Vectors are longer if they have higher values in each dimension</a:t>
            </a:r>
          </a:p>
          <a:p>
            <a:r>
              <a:rPr lang="en-US" dirty="0">
                <a:highlight>
                  <a:srgbClr val="FFFF00"/>
                </a:highlight>
              </a:rPr>
              <a:t>That means more frequent words will have higher dot products</a:t>
            </a:r>
          </a:p>
          <a:p>
            <a:r>
              <a:rPr lang="en-US" dirty="0"/>
              <a:t>That’s bad: </a:t>
            </a:r>
            <a:r>
              <a:rPr lang="en-US" dirty="0">
                <a:highlight>
                  <a:srgbClr val="FFFF00"/>
                </a:highlight>
              </a:rPr>
              <a:t>we don’t want a similarity metric to be sensitive to word frequency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2951657"/>
            <a:ext cx="2133600" cy="1469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28" y="1092200"/>
            <a:ext cx="9441873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2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cosine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Just divide the dot product by the length of the two vectors!</a:t>
            </a:r>
            <a:br>
              <a:rPr lang="en-US" dirty="0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This turns out to be the cosine of the angle between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413000"/>
            <a:ext cx="1117600" cy="1296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67" y="4283785"/>
            <a:ext cx="3285067" cy="174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4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9956800" cy="9906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-128"/>
                <a:cs typeface="ＭＳ Ｐゴシック" charset="-128"/>
              </a:rPr>
              <a:t>Cosine for computing similarity</a:t>
            </a:r>
          </a:p>
        </p:txBody>
      </p:sp>
      <p:graphicFrame>
        <p:nvGraphicFramePr>
          <p:cNvPr id="5427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998134" y="2453218"/>
          <a:ext cx="7194551" cy="1657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9" name="Equation" r:id="rId4" imgW="2921000" imgH="673100" progId="Equation.3">
                  <p:embed/>
                </p:oleObj>
              </mc:Choice>
              <mc:Fallback>
                <p:oleObj name="Equation" r:id="rId4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134" y="2453218"/>
                        <a:ext cx="7194551" cy="16573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Callout 1 4"/>
          <p:cNvSpPr>
            <a:spLocks/>
          </p:cNvSpPr>
          <p:nvPr/>
        </p:nvSpPr>
        <p:spPr bwMode="auto">
          <a:xfrm>
            <a:off x="2429303" y="1655998"/>
            <a:ext cx="1857560" cy="502766"/>
          </a:xfrm>
          <a:prstGeom prst="borderCallout1">
            <a:avLst>
              <a:gd name="adj1" fmla="val 104463"/>
              <a:gd name="adj2" fmla="val 51190"/>
              <a:gd name="adj3" fmla="val 204176"/>
              <a:gd name="adj4" fmla="val 7493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</a:rPr>
              <a:t>Dot product</a:t>
            </a:r>
          </a:p>
        </p:txBody>
      </p:sp>
      <p:sp>
        <p:nvSpPr>
          <p:cNvPr id="54286" name="Line Callout 2 5"/>
          <p:cNvSpPr>
            <a:spLocks/>
          </p:cNvSpPr>
          <p:nvPr/>
        </p:nvSpPr>
        <p:spPr bwMode="auto">
          <a:xfrm>
            <a:off x="5486402" y="1653618"/>
            <a:ext cx="1855829" cy="502766"/>
          </a:xfrm>
          <a:prstGeom prst="borderCallout2">
            <a:avLst>
              <a:gd name="adj1" fmla="val 97319"/>
              <a:gd name="adj2" fmla="val 8153"/>
              <a:gd name="adj3" fmla="val 159227"/>
              <a:gd name="adj4" fmla="val 7509"/>
              <a:gd name="adj5" fmla="val 192211"/>
              <a:gd name="adj6" fmla="val -67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</a:rPr>
              <a:t>Unit vectors</a:t>
            </a:r>
          </a:p>
        </p:txBody>
      </p:sp>
      <p:cxnSp>
        <p:nvCxnSpPr>
          <p:cNvPr id="54287" name="Straight Connector 7"/>
          <p:cNvCxnSpPr>
            <a:cxnSpLocks noChangeShapeType="1"/>
          </p:cNvCxnSpPr>
          <p:nvPr/>
        </p:nvCxnSpPr>
        <p:spPr bwMode="auto">
          <a:xfrm flipH="1">
            <a:off x="5892800" y="2134395"/>
            <a:ext cx="407461" cy="58340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54278" name="TextBox 10"/>
          <p:cNvSpPr txBox="1">
            <a:spLocks noChangeArrowheads="1"/>
          </p:cNvSpPr>
          <p:nvPr/>
        </p:nvSpPr>
        <p:spPr bwMode="auto">
          <a:xfrm>
            <a:off x="406400" y="4485721"/>
            <a:ext cx="11480800" cy="17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400" i="1" baseline="-25000" dirty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is the PPMI value (or raw count) for word </a:t>
            </a:r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4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r>
              <a:rPr lang="en-US" sz="2400" i="1" dirty="0" err="1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400" i="1" baseline="-25000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is the PPMI value (or raw count) for word </a:t>
            </a:r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4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.</a:t>
            </a:r>
            <a:endParaRPr lang="en-US" sz="2400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endParaRPr lang="en-US" sz="2400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r>
              <a:rPr lang="en-US" sz="3733" dirty="0">
                <a:latin typeface="Calibri (Body)"/>
                <a:cs typeface="Calibri (Body)"/>
              </a:rPr>
              <a:t>Cos(</a:t>
            </a:r>
            <a:r>
              <a:rPr lang="en-US" sz="3733" i="1" dirty="0" err="1">
                <a:latin typeface="Calibri (Body)"/>
                <a:cs typeface="Calibri (Body)"/>
              </a:rPr>
              <a:t>v,w</a:t>
            </a:r>
            <a:r>
              <a:rPr lang="en-US" sz="3733" dirty="0">
                <a:latin typeface="Calibri (Body)"/>
                <a:cs typeface="Calibri (Body)"/>
              </a:rPr>
              <a:t>) is the cosine similarity of </a:t>
            </a:r>
            <a:r>
              <a:rPr lang="en-US" sz="3733" i="1" dirty="0">
                <a:latin typeface="Calibri (Body)"/>
                <a:cs typeface="Calibri (Body)"/>
              </a:rPr>
              <a:t>v</a:t>
            </a:r>
            <a:r>
              <a:rPr lang="en-US" sz="3733" dirty="0">
                <a:latin typeface="Calibri (Body)"/>
                <a:cs typeface="Calibri (Body)"/>
              </a:rPr>
              <a:t> and </a:t>
            </a:r>
            <a:r>
              <a:rPr lang="en-US" sz="3733" i="1" dirty="0">
                <a:latin typeface="Calibri (Body)"/>
                <a:cs typeface="Calibri (Body)"/>
              </a:rPr>
              <a:t>w</a:t>
            </a:r>
            <a:endParaRPr lang="en-US" sz="2400" dirty="0">
              <a:latin typeface="Calibri (Body)"/>
              <a:cs typeface="Calibri (Body)"/>
            </a:endParaRPr>
          </a:p>
        </p:txBody>
      </p:sp>
      <p:cxnSp>
        <p:nvCxnSpPr>
          <p:cNvPr id="54280" name="Straight Arrow Connector 12"/>
          <p:cNvCxnSpPr>
            <a:cxnSpLocks noChangeShapeType="1"/>
          </p:cNvCxnSpPr>
          <p:nvPr/>
        </p:nvCxnSpPr>
        <p:spPr bwMode="auto">
          <a:xfrm>
            <a:off x="7037431" y="5763156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1" name="Straight Arrow Connector 13"/>
          <p:cNvCxnSpPr>
            <a:cxnSpLocks noChangeShapeType="1"/>
          </p:cNvCxnSpPr>
          <p:nvPr/>
        </p:nvCxnSpPr>
        <p:spPr bwMode="auto">
          <a:xfrm>
            <a:off x="8298337" y="5744019"/>
            <a:ext cx="3048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3" name="Straight Arrow Connector 15"/>
          <p:cNvCxnSpPr>
            <a:cxnSpLocks noChangeShapeType="1"/>
          </p:cNvCxnSpPr>
          <p:nvPr/>
        </p:nvCxnSpPr>
        <p:spPr bwMode="auto">
          <a:xfrm>
            <a:off x="1798820" y="5742431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4" name="Straight Arrow Connector 16"/>
          <p:cNvCxnSpPr>
            <a:cxnSpLocks noChangeShapeType="1"/>
          </p:cNvCxnSpPr>
          <p:nvPr/>
        </p:nvCxnSpPr>
        <p:spPr bwMode="auto">
          <a:xfrm>
            <a:off x="1361894" y="5744019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54285" name="TextBox 14"/>
          <p:cNvSpPr txBox="1">
            <a:spLocks noChangeArrowheads="1"/>
          </p:cNvSpPr>
          <p:nvPr/>
        </p:nvSpPr>
        <p:spPr bwMode="auto">
          <a:xfrm>
            <a:off x="10160002" y="-74551"/>
            <a:ext cx="1037463" cy="42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133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189979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428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as a similarity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7112000" cy="4445000"/>
          </a:xfrm>
        </p:spPr>
        <p:txBody>
          <a:bodyPr/>
          <a:lstStyle/>
          <a:p>
            <a:r>
              <a:rPr lang="en-US" dirty="0"/>
              <a:t>-1: vectors point in opposite directions </a:t>
            </a:r>
          </a:p>
          <a:p>
            <a:r>
              <a:rPr lang="en-US" dirty="0"/>
              <a:t>+1:  vectors point in same directions</a:t>
            </a:r>
          </a:p>
          <a:p>
            <a:r>
              <a:rPr lang="en-US" dirty="0"/>
              <a:t>0: vectors are orthogonal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Raw frequency or PPMI are non-negative, so  cosine range 0-1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t="16666" b="16666"/>
          <a:stretch>
            <a:fillRect/>
          </a:stretch>
        </p:blipFill>
        <p:spPr bwMode="auto">
          <a:xfrm>
            <a:off x="7467600" y="1397000"/>
            <a:ext cx="4724401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342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355600"/>
            <a:ext cx="9956800" cy="1651000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Distributional models of meaning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= vector-space models of meaning 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= vector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133600"/>
            <a:ext cx="11176000" cy="4648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Intuitions</a:t>
            </a:r>
            <a:r>
              <a:rPr lang="en-US" dirty="0"/>
              <a:t>:  </a:t>
            </a:r>
            <a:r>
              <a:rPr lang="en-US" dirty="0" err="1"/>
              <a:t>Zellig</a:t>
            </a:r>
            <a:r>
              <a:rPr lang="en-US" dirty="0"/>
              <a:t> Harris (1954):</a:t>
            </a:r>
          </a:p>
          <a:p>
            <a:pPr lvl="1"/>
            <a:r>
              <a:rPr lang="en-US" sz="3200" dirty="0"/>
              <a:t>“oculist and eye-doctor … occur in almost the same environments”</a:t>
            </a:r>
          </a:p>
          <a:p>
            <a:pPr lvl="1"/>
            <a:r>
              <a:rPr lang="en-US" sz="3200" dirty="0"/>
              <a:t>“</a:t>
            </a:r>
            <a:r>
              <a:rPr lang="en-US" sz="3200" dirty="0">
                <a:highlight>
                  <a:srgbClr val="FFFF00"/>
                </a:highlight>
              </a:rPr>
              <a:t>If A and B have almost identical environments we say that they are synonyms</a:t>
            </a:r>
            <a:r>
              <a:rPr lang="en-US" sz="3200" dirty="0"/>
              <a:t>.”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Firth (1957): </a:t>
            </a:r>
          </a:p>
          <a:p>
            <a:pPr lvl="1"/>
            <a:r>
              <a:rPr lang="en-US" sz="3200" dirty="0"/>
              <a:t>“</a:t>
            </a:r>
            <a:r>
              <a:rPr lang="en-US" sz="3200" dirty="0">
                <a:highlight>
                  <a:srgbClr val="FFFF00"/>
                </a:highlight>
              </a:rPr>
              <a:t>You shall know a word by the company it keeps!”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5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6197600" y="279400"/>
          <a:ext cx="58928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large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data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computer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/>
                        <a:t>apricot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/>
                        <a:t>digital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2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/>
                        <a:t>information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6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4800" y="2413000"/>
            <a:ext cx="1188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of words is more similar?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apricot,information</a:t>
            </a:r>
            <a:r>
              <a:rPr lang="en-US" sz="2400" dirty="0"/>
              <a:t>) = 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digital,information</a:t>
            </a:r>
            <a:r>
              <a:rPr lang="en-US" sz="2400" dirty="0"/>
              <a:t>) =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apricot,digital</a:t>
            </a:r>
            <a:r>
              <a:rPr lang="en-US" sz="2400" dirty="0"/>
              <a:t>) =</a:t>
            </a:r>
          </a:p>
          <a:p>
            <a:endParaRPr lang="en-US" sz="2400" dirty="0"/>
          </a:p>
        </p:txBody>
      </p:sp>
      <p:graphicFrame>
        <p:nvGraphicFramePr>
          <p:cNvPr id="10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06401" y="1295401"/>
          <a:ext cx="5559007" cy="128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2"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1" y="1295401"/>
                        <a:ext cx="5559007" cy="12805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213600" y="4282808"/>
          <a:ext cx="1414472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3" name="Equation" r:id="rId5" imgW="673100" imgH="215900" progId="Equation.3">
                  <p:embed/>
                </p:oleObj>
              </mc:Choice>
              <mc:Fallback>
                <p:oleObj name="Equation" r:id="rId5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13600" y="4282808"/>
                        <a:ext cx="1414472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315200" y="3119235"/>
          <a:ext cx="1414472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4" name="Equation" r:id="rId7" imgW="673100" imgH="215900" progId="Equation.3">
                  <p:embed/>
                </p:oleObj>
              </mc:Choice>
              <mc:Fallback>
                <p:oleObj name="Equation" r:id="rId7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15200" y="3119235"/>
                        <a:ext cx="1414472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6096001" y="5809659"/>
          <a:ext cx="1307719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5" name="Equation" r:id="rId8" imgW="622300" imgH="215900" progId="Equation.3">
                  <p:embed/>
                </p:oleObj>
              </mc:Choice>
              <mc:Fallback>
                <p:oleObj name="Equation" r:id="rId8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1" y="5809659"/>
                        <a:ext cx="1307719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5804282" y="4282808"/>
          <a:ext cx="1307719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6" name="Equation" r:id="rId10" imgW="622300" imgH="215900" progId="Equation.3">
                  <p:embed/>
                </p:oleObj>
              </mc:Choice>
              <mc:Fallback>
                <p:oleObj name="Equation" r:id="rId10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04282" y="4282808"/>
                        <a:ext cx="1307719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6197600" y="3835400"/>
          <a:ext cx="1944421" cy="824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7" name="Equation" r:id="rId11" imgW="927100" imgH="393700" progId="Equation.3">
                  <p:embed/>
                </p:oleObj>
              </mc:Choice>
              <mc:Fallback>
                <p:oleObj name="Equation" r:id="rId11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97600" y="3835400"/>
                        <a:ext cx="1944421" cy="824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5181600" y="5257800"/>
          <a:ext cx="1944421" cy="824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8" name="Equation" r:id="rId13" imgW="927100" imgH="393700" progId="Equation.3">
                  <p:embed/>
                </p:oleObj>
              </mc:Choice>
              <mc:Fallback>
                <p:oleObj name="Equation" r:id="rId13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81600" y="5257800"/>
                        <a:ext cx="1944421" cy="824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839200" y="3937001"/>
          <a:ext cx="2000397" cy="880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9" name="Equation" r:id="rId15" imgW="952500" imgH="419100" progId="Equation.3">
                  <p:embed/>
                </p:oleObj>
              </mc:Choice>
              <mc:Fallback>
                <p:oleObj name="Equation" r:id="rId15" imgW="9525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839200" y="3937001"/>
                        <a:ext cx="2000397" cy="880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8128000" y="5461000"/>
          <a:ext cx="506728" cy="346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00" name="Equation" r:id="rId17" imgW="241300" imgH="165100" progId="Equation.3">
                  <p:embed/>
                </p:oleObj>
              </mc:Choice>
              <mc:Fallback>
                <p:oleObj name="Equation" r:id="rId17" imgW="241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28000" y="5461000"/>
                        <a:ext cx="506728" cy="346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6648257" y="2629554"/>
            <a:ext cx="1734773" cy="405642"/>
            <a:chOff x="7432424" y="4508263"/>
            <a:chExt cx="1301080" cy="304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7584260" y="4508263"/>
                  <a:ext cx="9831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charset="0"/>
                          </a:rPr>
                          <m:t>2+0+0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260" y="4508263"/>
                  <a:ext cx="989053" cy="27699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5556" r="-555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/>
            <p:cNvCxnSpPr/>
            <p:nvPr/>
          </p:nvCxnSpPr>
          <p:spPr bwMode="auto">
            <a:xfrm>
              <a:off x="7432424" y="4812494"/>
              <a:ext cx="1301080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696039" y="3160000"/>
                <a:ext cx="1581843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+0+0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39" y="3160000"/>
                <a:ext cx="1581843" cy="41287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975584" y="2766117"/>
                <a:ext cx="2234779" cy="76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38</m:t>
                              </m:r>
                            </m:e>
                          </m:rad>
                        </m:den>
                      </m:f>
                      <m:r>
                        <a:rPr lang="en-US" sz="2400">
                          <a:latin typeface="Cambria Math" charset="0"/>
                        </a:rPr>
                        <m:t>= .</m:t>
                      </m:r>
                      <m:r>
                        <a:rPr lang="en-US" sz="2400" b="0" i="0" smtClean="0">
                          <a:latin typeface="Cambria Math" charset="0"/>
                        </a:rPr>
                        <m:t>16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584" y="2766117"/>
                <a:ext cx="2234779" cy="763479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14157" y="5830073"/>
                <a:ext cx="1581843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+0+0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157" y="5830073"/>
                <a:ext cx="1581843" cy="41287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81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8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9975" y="239661"/>
            <a:ext cx="9956800" cy="990600"/>
          </a:xfrm>
        </p:spPr>
        <p:txBody>
          <a:bodyPr/>
          <a:lstStyle/>
          <a:p>
            <a:r>
              <a:rPr lang="en-US" dirty="0"/>
              <a:t>Visualizing vectors and angles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905000"/>
            <a:ext cx="8060267" cy="470991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/>
          </p:nvPr>
        </p:nvGraphicFramePr>
        <p:xfrm>
          <a:off x="7315200" y="1498600"/>
          <a:ext cx="4165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large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data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/>
                        <a:t>apricot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/>
                        <a:t>digital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/>
                        <a:t>information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6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034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1" y="584200"/>
            <a:ext cx="5338916" cy="2133600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Clustering vectors to visualize similarity in co-occurrence matrices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816" y="248162"/>
            <a:ext cx="4821185" cy="604284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00" y="6343446"/>
            <a:ext cx="2549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Rohde et al. (2006)</a:t>
            </a:r>
          </a:p>
        </p:txBody>
      </p:sp>
    </p:spTree>
    <p:extLst>
      <p:ext uri="{BB962C8B-B14F-4D97-AF65-F5344CB8AC3E}">
        <p14:creationId xmlns:p14="http://schemas.microsoft.com/office/powerpoint/2010/main" val="740653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possible similarity measures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1860" name="Picture 4" descr="sim"/>
          <p:cNvPicPr>
            <a:picLocks noChangeAspect="1" noChangeArrowheads="1"/>
          </p:cNvPicPr>
          <p:nvPr/>
        </p:nvPicPr>
        <p:blipFill rotWithShape="1">
          <a:blip r:embed="rId2"/>
          <a:srcRect b="14892"/>
          <a:stretch/>
        </p:blipFill>
        <p:spPr bwMode="auto">
          <a:xfrm>
            <a:off x="508000" y="1905000"/>
            <a:ext cx="9059333" cy="383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6341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080000" y="2413000"/>
            <a:ext cx="6807200" cy="1727200"/>
          </a:xfrm>
        </p:spPr>
        <p:txBody>
          <a:bodyPr>
            <a:normAutofit fontScale="92500"/>
          </a:bodyPr>
          <a:lstStyle/>
          <a:p>
            <a:r>
              <a:rPr lang="en-US" altLang="zh-CN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Dense Vectors: </a:t>
            </a:r>
            <a:r>
              <a:rPr lang="en-US" sz="48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Embeddings</a:t>
            </a:r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 by neural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51779083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90" y="96150"/>
            <a:ext cx="8345024" cy="62178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6350000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from J&amp;M v3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87978" y="399585"/>
            <a:ext cx="3156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Feed-Forward </a:t>
            </a:r>
          </a:p>
          <a:p>
            <a:r>
              <a:rPr lang="en-US" sz="2400" dirty="0"/>
              <a:t>Neural Language Model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77237" y="2527188"/>
            <a:ext cx="3183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characterized words</a:t>
            </a:r>
          </a:p>
          <a:p>
            <a:r>
              <a:rPr lang="en-US" sz="2400" dirty="0"/>
              <a:t>as "feature" vectors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77237" y="3912643"/>
            <a:ext cx="3370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Built to predict next word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546021" y="4805655"/>
            <a:ext cx="1842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Let's use that</a:t>
            </a:r>
          </a:p>
          <a:p>
            <a:r>
              <a:rPr lang="en-US" sz="2400" dirty="0"/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252689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Prediction-based models: A way to get dense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689" y="1828800"/>
            <a:ext cx="11379200" cy="4343400"/>
          </a:xfrm>
        </p:spPr>
        <p:txBody>
          <a:bodyPr/>
          <a:lstStyle/>
          <a:p>
            <a:r>
              <a:rPr lang="en-US" b="1" dirty="0">
                <a:highlight>
                  <a:srgbClr val="FFFF00"/>
                </a:highlight>
              </a:rPr>
              <a:t>Skip-gram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2013a)  </a:t>
            </a:r>
            <a:r>
              <a:rPr lang="en-US" b="1" dirty="0">
                <a:highlight>
                  <a:srgbClr val="FFFF00"/>
                </a:highlight>
              </a:rPr>
              <a:t>CBOW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2013b)</a:t>
            </a:r>
          </a:p>
          <a:p>
            <a:r>
              <a:rPr lang="en-US" dirty="0">
                <a:highlight>
                  <a:srgbClr val="FFFF00"/>
                </a:highlight>
              </a:rPr>
              <a:t>Learn embeddings as part of the process of word prediction</a:t>
            </a:r>
            <a:r>
              <a:rPr lang="en-US" dirty="0"/>
              <a:t>.</a:t>
            </a:r>
          </a:p>
          <a:p>
            <a:r>
              <a:rPr lang="en-US" dirty="0">
                <a:highlight>
                  <a:srgbClr val="FFFF00"/>
                </a:highlight>
              </a:rPr>
              <a:t>Train a neural network to predict neighboring words</a:t>
            </a:r>
          </a:p>
          <a:p>
            <a:pPr marL="914377" lvl="2" indent="-457189"/>
            <a:r>
              <a:rPr lang="en-US" sz="2400" dirty="0">
                <a:highlight>
                  <a:srgbClr val="FFFF00"/>
                </a:highlight>
              </a:rPr>
              <a:t>Inspired by </a:t>
            </a:r>
            <a:r>
              <a:rPr lang="en-US" sz="2400" b="1" dirty="0">
                <a:highlight>
                  <a:srgbClr val="FFFF00"/>
                </a:highlight>
              </a:rPr>
              <a:t>neural net language models</a:t>
            </a:r>
            <a:r>
              <a:rPr lang="en-US" sz="2400" dirty="0">
                <a:highlight>
                  <a:srgbClr val="FFFF00"/>
                </a:highlight>
              </a:rPr>
              <a:t>.</a:t>
            </a:r>
          </a:p>
          <a:p>
            <a:pPr marL="914377" lvl="2" indent="-457189"/>
            <a:r>
              <a:rPr lang="en-US" sz="2400" dirty="0">
                <a:highlight>
                  <a:srgbClr val="FFFF00"/>
                </a:highlight>
              </a:rPr>
              <a:t>In so doing, learn dense embeddings for the words in the training corpus.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Fast, easy to train</a:t>
            </a:r>
          </a:p>
          <a:p>
            <a:pPr lvl="1"/>
            <a:r>
              <a:rPr lang="en-US" dirty="0"/>
              <a:t>Available online in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word2vec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Including sets of pretrained embeddings!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4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2748" t="8357" r="27380" b="9139"/>
          <a:stretch/>
        </p:blipFill>
        <p:spPr>
          <a:xfrm>
            <a:off x="2812473" y="318653"/>
            <a:ext cx="6954838" cy="6119813"/>
          </a:xfrm>
          <a:prstGeom prst="rect">
            <a:avLst/>
          </a:prstGeom>
        </p:spPr>
      </p:pic>
      <p:sp>
        <p:nvSpPr>
          <p:cNvPr id="5" name="Right Triangle 4"/>
          <p:cNvSpPr/>
          <p:nvPr/>
        </p:nvSpPr>
        <p:spPr>
          <a:xfrm rot="11322364">
            <a:off x="8839200" y="263236"/>
            <a:ext cx="1122218" cy="1219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39346" y="2687782"/>
            <a:ext cx="3227966" cy="375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72137" y="1334355"/>
            <a:ext cx="6895173" cy="1353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29490" y="2784764"/>
            <a:ext cx="2189019" cy="415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9489" y="2503116"/>
            <a:ext cx="204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we care about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292436" y="900545"/>
            <a:ext cx="803564" cy="178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888110" y="833882"/>
            <a:ext cx="803564" cy="178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24508" y="900545"/>
            <a:ext cx="1603202" cy="180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diagram on its side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65" y="1803400"/>
            <a:ext cx="9575071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2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>
                <a:highlight>
                  <a:srgbClr val="FFFF00"/>
                </a:highlight>
              </a:rPr>
              <a:t>Predict each neighboring word </a:t>
            </a:r>
          </a:p>
          <a:p>
            <a:pPr lvl="1"/>
            <a:r>
              <a:rPr lang="en-US" sz="3200" dirty="0">
                <a:highlight>
                  <a:srgbClr val="FFFF00"/>
                </a:highlight>
              </a:rPr>
              <a:t>in a context window of 2</a:t>
            </a:r>
            <a:r>
              <a:rPr lang="en-US" sz="3200" i="1" dirty="0">
                <a:highlight>
                  <a:srgbClr val="FFFF00"/>
                </a:highlight>
              </a:rPr>
              <a:t>C </a:t>
            </a:r>
            <a:r>
              <a:rPr lang="en-US" sz="3200" dirty="0">
                <a:highlight>
                  <a:srgbClr val="FFFF00"/>
                </a:highlight>
              </a:rPr>
              <a:t>words </a:t>
            </a:r>
          </a:p>
          <a:p>
            <a:pPr lvl="1"/>
            <a:r>
              <a:rPr lang="en-US" sz="3200" dirty="0"/>
              <a:t>from the current word. </a:t>
            </a:r>
          </a:p>
          <a:p>
            <a:r>
              <a:rPr lang="en-US" sz="3733" dirty="0">
                <a:highlight>
                  <a:srgbClr val="FFFF00"/>
                </a:highlight>
              </a:rPr>
              <a:t>So for C=2, we are given word </a:t>
            </a:r>
            <a:r>
              <a:rPr lang="en-US" sz="3733" dirty="0" err="1">
                <a:highlight>
                  <a:srgbClr val="FFFF00"/>
                </a:highlight>
              </a:rPr>
              <a:t>w</a:t>
            </a:r>
            <a:r>
              <a:rPr lang="en-US" sz="5867" baseline="-25000" dirty="0" err="1">
                <a:highlight>
                  <a:srgbClr val="FFFF00"/>
                </a:highlight>
              </a:rPr>
              <a:t>t</a:t>
            </a:r>
            <a:r>
              <a:rPr lang="en-US" sz="3733" dirty="0">
                <a:highlight>
                  <a:srgbClr val="FFFF00"/>
                </a:highlight>
              </a:rPr>
              <a:t> and predicting these 4 words</a:t>
            </a:r>
            <a:r>
              <a:rPr lang="en-US" sz="3733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5156200"/>
            <a:ext cx="5050972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8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for distributional word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9"/>
            <a:ext cx="8229600" cy="4708525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Words that occur in the same contexts tend to have similar meanings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11CC8F-329F-8C41-AC6A-3ECAF67E547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445"/>
          <a:stretch/>
        </p:blipFill>
        <p:spPr>
          <a:xfrm>
            <a:off x="2398427" y="2322980"/>
            <a:ext cx="7086336" cy="42775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81716" y="2370833"/>
            <a:ext cx="634979" cy="3988042"/>
          </a:xfrm>
          <a:prstGeom prst="rec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37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38" y="1347355"/>
            <a:ext cx="8447085" cy="52751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1357" y="3160642"/>
            <a:ext cx="9501808" cy="4134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51676" y="4143941"/>
            <a:ext cx="9501808" cy="437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62203" y="5325078"/>
            <a:ext cx="9501808" cy="437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7518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Skip-grams learn 2 </a:t>
            </a:r>
            <a:r>
              <a:rPr lang="en-US" dirty="0" err="1"/>
              <a:t>embeddings</a:t>
            </a:r>
            <a:r>
              <a:rPr lang="en-US" dirty="0"/>
              <a:t> for each 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8128000" cy="4445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input embedding </a:t>
            </a:r>
            <a:r>
              <a:rPr lang="en-US" i="1" dirty="0"/>
              <a:t>v, </a:t>
            </a:r>
            <a:r>
              <a:rPr lang="en-US" dirty="0"/>
              <a:t>in the input matrix </a:t>
            </a:r>
            <a:r>
              <a:rPr lang="en-US" i="1" dirty="0"/>
              <a:t>W</a:t>
            </a:r>
          </a:p>
          <a:p>
            <a:r>
              <a:rPr lang="en-US" dirty="0">
                <a:highlight>
                  <a:srgbClr val="FFFF00"/>
                </a:highlight>
              </a:rPr>
              <a:t>Column </a:t>
            </a:r>
            <a:r>
              <a:rPr lang="en-US" i="1" dirty="0" err="1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 of the input matrix </a:t>
            </a:r>
            <a:r>
              <a:rPr lang="en-US" i="1" dirty="0">
                <a:highlight>
                  <a:srgbClr val="FFFF00"/>
                </a:highlight>
              </a:rPr>
              <a:t>W </a:t>
            </a:r>
            <a:r>
              <a:rPr lang="en-US" dirty="0">
                <a:highlight>
                  <a:srgbClr val="FFFF00"/>
                </a:highlight>
              </a:rPr>
              <a:t>is the 1×</a:t>
            </a:r>
            <a:r>
              <a:rPr lang="en-US" i="1" dirty="0">
                <a:highlight>
                  <a:srgbClr val="FFFF00"/>
                </a:highlight>
              </a:rPr>
              <a:t>d </a:t>
            </a:r>
            <a:r>
              <a:rPr lang="en-US" dirty="0">
                <a:highlight>
                  <a:srgbClr val="FFFF00"/>
                </a:highlight>
              </a:rPr>
              <a:t>embedding </a:t>
            </a:r>
            <a:r>
              <a:rPr lang="en-US" i="1" dirty="0">
                <a:highlight>
                  <a:srgbClr val="FFFF00"/>
                </a:highlight>
              </a:rPr>
              <a:t>v</a:t>
            </a:r>
            <a:r>
              <a:rPr lang="en-US" sz="4800" i="1" baseline="-25000" dirty="0">
                <a:highlight>
                  <a:srgbClr val="FFFF00"/>
                </a:highlight>
              </a:rPr>
              <a:t>i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for word </a:t>
            </a:r>
            <a:r>
              <a:rPr lang="en-US" i="1" dirty="0" err="1">
                <a:highlight>
                  <a:srgbClr val="FFFF00"/>
                </a:highlight>
              </a:rPr>
              <a:t>i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in the vocabulary</a:t>
            </a:r>
            <a:r>
              <a:rPr lang="en-US" dirty="0"/>
              <a:t>. 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b="1" dirty="0"/>
              <a:t>output embedding </a:t>
            </a:r>
            <a:r>
              <a:rPr lang="en-US" i="1" dirty="0"/>
              <a:t>v</a:t>
            </a:r>
            <a:r>
              <a:rPr lang="en-US" dirty="0"/>
              <a:t>′, in output matrix C</a:t>
            </a:r>
          </a:p>
          <a:p>
            <a:r>
              <a:rPr lang="en-US" dirty="0">
                <a:highlight>
                  <a:srgbClr val="FFFF00"/>
                </a:highlight>
              </a:rPr>
              <a:t>Row </a:t>
            </a:r>
            <a:r>
              <a:rPr lang="en-US" i="1" dirty="0" err="1">
                <a:highlight>
                  <a:srgbClr val="FFFF00"/>
                </a:highlight>
              </a:rPr>
              <a:t>i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of the output matrix </a:t>
            </a:r>
            <a:r>
              <a:rPr lang="en-US" i="1" dirty="0">
                <a:highlight>
                  <a:srgbClr val="FFFF00"/>
                </a:highlight>
              </a:rPr>
              <a:t>C</a:t>
            </a:r>
            <a:r>
              <a:rPr lang="en-US" dirty="0">
                <a:highlight>
                  <a:srgbClr val="FFFF00"/>
                </a:highlight>
              </a:rPr>
              <a:t> is a </a:t>
            </a:r>
            <a:r>
              <a:rPr lang="en-US" i="1" dirty="0">
                <a:highlight>
                  <a:srgbClr val="FFFF00"/>
                </a:highlight>
              </a:rPr>
              <a:t>d </a:t>
            </a:r>
            <a:r>
              <a:rPr lang="en-US" dirty="0">
                <a:highlight>
                  <a:srgbClr val="FFFF00"/>
                </a:highlight>
              </a:rPr>
              <a:t>× 1 vector embedding </a:t>
            </a:r>
            <a:r>
              <a:rPr lang="en-US" i="1" dirty="0" err="1">
                <a:highlight>
                  <a:srgbClr val="FFFF00"/>
                </a:highlight>
              </a:rPr>
              <a:t>v</a:t>
            </a:r>
            <a:r>
              <a:rPr lang="en-US" dirty="0" err="1">
                <a:highlight>
                  <a:srgbClr val="FFFF00"/>
                </a:highlight>
              </a:rPr>
              <a:t>′</a:t>
            </a:r>
            <a:r>
              <a:rPr lang="en-US" sz="4800" i="1" baseline="-25000" dirty="0" err="1">
                <a:highlight>
                  <a:srgbClr val="FFFF00"/>
                </a:highlight>
              </a:rPr>
              <a:t>i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for word </a:t>
            </a:r>
            <a:r>
              <a:rPr lang="en-US" i="1" dirty="0" err="1">
                <a:highlight>
                  <a:srgbClr val="FFFF00"/>
                </a:highlight>
              </a:rPr>
              <a:t>i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in the vocabulary.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272" y="25400"/>
            <a:ext cx="283723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96494" y="3085110"/>
            <a:ext cx="3754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38128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Walking through corpus pointing at word </a:t>
            </a:r>
            <a:r>
              <a:rPr lang="en-US" i="1" dirty="0">
                <a:highlight>
                  <a:srgbClr val="FFFF00"/>
                </a:highlight>
              </a:rPr>
              <a:t>w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i="1" dirty="0">
                <a:highlight>
                  <a:srgbClr val="FFFF00"/>
                </a:highlight>
              </a:rPr>
              <a:t>t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whose index in the vocabulary is </a:t>
            </a:r>
            <a:r>
              <a:rPr lang="en-US" i="1" dirty="0">
                <a:highlight>
                  <a:srgbClr val="FFFF00"/>
                </a:highlight>
              </a:rPr>
              <a:t>j</a:t>
            </a:r>
            <a:r>
              <a:rPr lang="en-US" dirty="0"/>
              <a:t>, so we’ll call it </a:t>
            </a:r>
            <a:r>
              <a:rPr lang="en-US" i="1" dirty="0" err="1"/>
              <a:t>w</a:t>
            </a:r>
            <a:r>
              <a:rPr lang="en-US" sz="5333" i="1" baseline="-25000" dirty="0" err="1"/>
              <a:t>j</a:t>
            </a:r>
            <a:r>
              <a:rPr lang="en-US" i="1" dirty="0"/>
              <a:t> </a:t>
            </a:r>
            <a:r>
              <a:rPr lang="en-US" dirty="0"/>
              <a:t>(1 &lt; </a:t>
            </a:r>
            <a:r>
              <a:rPr lang="en-US" i="1" dirty="0"/>
              <a:t>j </a:t>
            </a:r>
            <a:r>
              <a:rPr lang="en-US" dirty="0"/>
              <a:t>&lt; |</a:t>
            </a:r>
            <a:r>
              <a:rPr lang="en-US" i="1" dirty="0"/>
              <a:t>V </a:t>
            </a:r>
            <a:r>
              <a:rPr lang="en-US" dirty="0"/>
              <a:t>|). </a:t>
            </a:r>
          </a:p>
          <a:p>
            <a:r>
              <a:rPr lang="en-US" dirty="0"/>
              <a:t>Let’s predict </a:t>
            </a:r>
            <a:r>
              <a:rPr lang="en-US" i="1" dirty="0"/>
              <a:t>w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+1) , whose index in the vocabulary is </a:t>
            </a:r>
            <a:r>
              <a:rPr lang="en-US" i="1" dirty="0"/>
              <a:t>k </a:t>
            </a:r>
            <a:r>
              <a:rPr lang="en-US" dirty="0"/>
              <a:t>(1 &lt; </a:t>
            </a:r>
            <a:r>
              <a:rPr lang="en-US" i="1" dirty="0"/>
              <a:t>k </a:t>
            </a:r>
            <a:r>
              <a:rPr lang="en-US" dirty="0"/>
              <a:t>&lt; |</a:t>
            </a:r>
            <a:r>
              <a:rPr lang="en-US" i="1" dirty="0"/>
              <a:t>V </a:t>
            </a:r>
            <a:r>
              <a:rPr lang="en-US" dirty="0"/>
              <a:t>|). Hence our task is to compute </a:t>
            </a:r>
            <a:r>
              <a:rPr lang="en-US" i="1" dirty="0">
                <a:solidFill>
                  <a:srgbClr val="0070C0"/>
                </a:solidFill>
              </a:rPr>
              <a:t>P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i="1" dirty="0" err="1">
                <a:solidFill>
                  <a:srgbClr val="0070C0"/>
                </a:solidFill>
              </a:rPr>
              <a:t>w</a:t>
            </a:r>
            <a:r>
              <a:rPr lang="en-US" sz="4800" i="1" baseline="-25000" dirty="0" err="1">
                <a:solidFill>
                  <a:srgbClr val="0070C0"/>
                </a:solidFill>
              </a:rPr>
              <a:t>k</a:t>
            </a:r>
            <a:r>
              <a:rPr lang="en-US" dirty="0" err="1">
                <a:solidFill>
                  <a:srgbClr val="0070C0"/>
                </a:solidFill>
              </a:rPr>
              <a:t>|</a:t>
            </a:r>
            <a:r>
              <a:rPr lang="en-US" i="1" dirty="0" err="1">
                <a:solidFill>
                  <a:srgbClr val="0070C0"/>
                </a:solidFill>
              </a:rPr>
              <a:t>w</a:t>
            </a:r>
            <a:r>
              <a:rPr lang="en-US" sz="4800" i="1" baseline="-25000" dirty="0" err="1">
                <a:solidFill>
                  <a:srgbClr val="0070C0"/>
                </a:solidFill>
              </a:rPr>
              <a:t>j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71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vector of length |V| </a:t>
            </a:r>
          </a:p>
          <a:p>
            <a:r>
              <a:rPr lang="en-US" dirty="0"/>
              <a:t>1 for the target word and 0 for other words</a:t>
            </a:r>
          </a:p>
          <a:p>
            <a:r>
              <a:rPr lang="en-US" dirty="0"/>
              <a:t>So if “popsicle” is vocabulary word 5</a:t>
            </a:r>
          </a:p>
          <a:p>
            <a:r>
              <a:rPr lang="en-US" dirty="0"/>
              <a:t>The </a:t>
            </a:r>
            <a:r>
              <a:rPr lang="en-US" b="1" dirty="0"/>
              <a:t>one-hot vector </a:t>
            </a:r>
            <a:r>
              <a:rPr lang="en-US" dirty="0"/>
              <a:t>is</a:t>
            </a:r>
          </a:p>
          <a:p>
            <a:r>
              <a:rPr lang="en-US" dirty="0"/>
              <a:t>[0,0,0,0,1,0,0,0,0…….0]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42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824421"/>
            <a:ext cx="8940800" cy="60335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</a:t>
            </a:r>
          </a:p>
        </p:txBody>
      </p:sp>
    </p:spTree>
    <p:extLst>
      <p:ext uri="{BB962C8B-B14F-4D97-AF65-F5344CB8AC3E}">
        <p14:creationId xmlns:p14="http://schemas.microsoft.com/office/powerpoint/2010/main" val="1940765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824421"/>
            <a:ext cx="8940800" cy="60335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53283" y="1069416"/>
            <a:ext cx="121860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h = </a:t>
            </a:r>
            <a:r>
              <a:rPr lang="en-US" sz="3733" dirty="0" err="1"/>
              <a:t>v</a:t>
            </a:r>
            <a:r>
              <a:rPr lang="en-US" sz="5333" baseline="-25000" dirty="0" err="1"/>
              <a:t>j</a:t>
            </a:r>
            <a:endParaRPr lang="en-US" sz="3733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10436049" y="2108200"/>
            <a:ext cx="169437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/>
              <a:t>o = </a:t>
            </a:r>
            <a:r>
              <a:rPr lang="en-US" sz="3733" dirty="0" err="1"/>
              <a:t>W’h</a:t>
            </a:r>
            <a:endParaRPr lang="en-US" sz="3733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10436049" y="4483100"/>
            <a:ext cx="169437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/>
              <a:t>o = </a:t>
            </a:r>
            <a:r>
              <a:rPr lang="en-US" sz="3733" dirty="0" err="1"/>
              <a:t>W’h</a:t>
            </a:r>
            <a:endParaRPr lang="en-US" sz="3733" baseline="-25000" dirty="0"/>
          </a:p>
        </p:txBody>
      </p:sp>
    </p:spTree>
    <p:extLst>
      <p:ext uri="{BB962C8B-B14F-4D97-AF65-F5344CB8AC3E}">
        <p14:creationId xmlns:p14="http://schemas.microsoft.com/office/powerpoint/2010/main" val="311265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824421"/>
            <a:ext cx="8940800" cy="60335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-64373"/>
            <a:ext cx="9956800" cy="990600"/>
          </a:xfrm>
        </p:spPr>
        <p:txBody>
          <a:bodyPr/>
          <a:lstStyle/>
          <a:p>
            <a:r>
              <a:rPr lang="en-US" dirty="0"/>
              <a:t>Skip-gram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13283" y="1069416"/>
            <a:ext cx="121860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h = </a:t>
            </a:r>
            <a:r>
              <a:rPr lang="en-US" sz="3733" dirty="0" err="1"/>
              <a:t>v</a:t>
            </a:r>
            <a:r>
              <a:rPr lang="en-US" sz="5333" baseline="-25000" dirty="0" err="1"/>
              <a:t>j</a:t>
            </a:r>
            <a:endParaRPr lang="en-US" sz="3733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7896049" y="2108200"/>
            <a:ext cx="169437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o = </a:t>
            </a:r>
            <a:r>
              <a:rPr lang="en-US" sz="3733" dirty="0" err="1"/>
              <a:t>W’h</a:t>
            </a:r>
            <a:endParaRPr lang="en-US" sz="3733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9042400" y="2700028"/>
            <a:ext cx="186730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o</a:t>
            </a:r>
            <a:r>
              <a:rPr lang="en-US" sz="4800" baseline="-25000" dirty="0"/>
              <a:t>k</a:t>
            </a:r>
            <a:r>
              <a:rPr lang="en-US" sz="3733" dirty="0"/>
              <a:t> = </a:t>
            </a:r>
            <a:r>
              <a:rPr lang="en-US" sz="3733" dirty="0" err="1"/>
              <a:t>v’</a:t>
            </a:r>
            <a:r>
              <a:rPr lang="en-US" sz="4800" baseline="-25000" dirty="0" err="1"/>
              <a:t>k</a:t>
            </a:r>
            <a:r>
              <a:rPr lang="en-US" sz="3733" dirty="0" err="1"/>
              <a:t>h</a:t>
            </a:r>
            <a:endParaRPr lang="en-US" sz="3733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9224086" y="3290173"/>
            <a:ext cx="2050048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o</a:t>
            </a:r>
            <a:r>
              <a:rPr lang="en-US" sz="4800" baseline="-25000" dirty="0"/>
              <a:t>k</a:t>
            </a:r>
            <a:r>
              <a:rPr lang="en-US" sz="3733" dirty="0"/>
              <a:t> = </a:t>
            </a:r>
            <a:r>
              <a:rPr lang="en-US" sz="3733" dirty="0" err="1"/>
              <a:t>v’</a:t>
            </a:r>
            <a:r>
              <a:rPr lang="en-US" sz="4800" baseline="-25000" dirty="0" err="1"/>
              <a:t>k</a:t>
            </a:r>
            <a:r>
              <a:rPr lang="en-US" sz="3733" dirty="0" err="1"/>
              <a:t>∙v</a:t>
            </a:r>
            <a:r>
              <a:rPr lang="en-US" sz="4800" baseline="-25000" dirty="0" err="1"/>
              <a:t>j</a:t>
            </a:r>
            <a:endParaRPr lang="en-US" sz="3733" baseline="-25000" dirty="0"/>
          </a:p>
        </p:txBody>
      </p:sp>
    </p:spTree>
    <p:extLst>
      <p:ext uri="{BB962C8B-B14F-4D97-AF65-F5344CB8AC3E}">
        <p14:creationId xmlns:p14="http://schemas.microsoft.com/office/powerpoint/2010/main" val="1771113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10261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Intuition: similarity as dot-product</a:t>
            </a:r>
            <a:br>
              <a:rPr lang="en-US" dirty="0"/>
            </a:br>
            <a:r>
              <a:rPr lang="en-US" dirty="0"/>
              <a:t>between a target vector and context vector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36" y="1803400"/>
            <a:ext cx="8585728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82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outputs into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/>
              <a:t>o</a:t>
            </a:r>
            <a:r>
              <a:rPr lang="en-US" sz="5867" baseline="-25000" dirty="0"/>
              <a:t>k</a:t>
            </a:r>
            <a:r>
              <a:rPr lang="en-US" sz="4800" dirty="0"/>
              <a:t> = </a:t>
            </a:r>
            <a:r>
              <a:rPr lang="en-US" sz="4800" dirty="0" err="1"/>
              <a:t>v’</a:t>
            </a:r>
            <a:r>
              <a:rPr lang="en-US" sz="5867" baseline="-25000" dirty="0" err="1"/>
              <a:t>k</a:t>
            </a:r>
            <a:r>
              <a:rPr lang="en-US" sz="4800" dirty="0" err="1"/>
              <a:t>∙v</a:t>
            </a:r>
            <a:r>
              <a:rPr lang="en-US" sz="5867" baseline="-25000" dirty="0" err="1"/>
              <a:t>j</a:t>
            </a:r>
            <a:endParaRPr lang="en-US" sz="5867" baseline="-25000" dirty="0"/>
          </a:p>
          <a:p>
            <a:r>
              <a:rPr lang="en-US" sz="4800" dirty="0"/>
              <a:t>We use </a:t>
            </a:r>
            <a:r>
              <a:rPr lang="en-US" sz="4800" dirty="0" err="1"/>
              <a:t>softmax</a:t>
            </a:r>
            <a:r>
              <a:rPr lang="en-US" sz="4800" dirty="0"/>
              <a:t> to turn into probabilities</a:t>
            </a:r>
          </a:p>
          <a:p>
            <a:endParaRPr lang="en-US" sz="5867" baseline="-25000" dirty="0"/>
          </a:p>
          <a:p>
            <a:endParaRPr lang="en-US" sz="4800" baseline="-25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327400"/>
            <a:ext cx="6961909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4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04800"/>
            <a:ext cx="10363200" cy="990600"/>
          </a:xfrm>
        </p:spPr>
        <p:txBody>
          <a:bodyPr/>
          <a:lstStyle/>
          <a:p>
            <a:r>
              <a:rPr lang="en-US" dirty="0"/>
              <a:t>But wait; how do we learn the </a:t>
            </a:r>
            <a:r>
              <a:rPr lang="en-US" dirty="0" err="1"/>
              <a:t>embeddings</a:t>
            </a:r>
            <a:r>
              <a:rPr lang="en-US" dirty="0"/>
              <a:t>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709" y="1498600"/>
            <a:ext cx="3516691" cy="8297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2311401"/>
            <a:ext cx="6085152" cy="893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429000"/>
            <a:ext cx="4385469" cy="929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35" y="4510769"/>
            <a:ext cx="5803203" cy="994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22" y="5622021"/>
            <a:ext cx="6466180" cy="10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6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Single Corner Rectangle 1"/>
          <p:cNvSpPr/>
          <p:nvPr/>
        </p:nvSpPr>
        <p:spPr bwMode="auto">
          <a:xfrm>
            <a:off x="1374589" y="2208605"/>
            <a:ext cx="5833036" cy="1427480"/>
          </a:xfrm>
          <a:prstGeom prst="snip1Rect">
            <a:avLst/>
          </a:prstGeom>
          <a:solidFill>
            <a:srgbClr val="D5AE4C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01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intuition for distributional word similarity</a:t>
            </a:r>
          </a:p>
        </p:txBody>
      </p:sp>
      <p:sp>
        <p:nvSpPr>
          <p:cNvPr id="101379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304800" y="1803400"/>
            <a:ext cx="9652000" cy="4673600"/>
          </a:xfrm>
        </p:spPr>
        <p:txBody>
          <a:bodyPr/>
          <a:lstStyle/>
          <a:p>
            <a:r>
              <a:rPr lang="en-US" dirty="0" err="1"/>
              <a:t>Nida</a:t>
            </a:r>
            <a:r>
              <a:rPr lang="en-US" dirty="0"/>
              <a:t> example: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A bottle of </a:t>
            </a:r>
            <a:r>
              <a:rPr lang="en-US" b="1" i="1" dirty="0" err="1">
                <a:latin typeface="Courier"/>
                <a:cs typeface="Courier"/>
              </a:rPr>
              <a:t>tesgüino</a:t>
            </a:r>
            <a:r>
              <a:rPr lang="en-US" dirty="0">
                <a:latin typeface="Courier"/>
                <a:cs typeface="Courier"/>
              </a:rPr>
              <a:t> is on the table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Everybody likes </a:t>
            </a:r>
            <a:r>
              <a:rPr lang="en-US" b="1" i="1" dirty="0" err="1">
                <a:latin typeface="Courier"/>
                <a:cs typeface="Courier"/>
              </a:rPr>
              <a:t>tesgüino</a:t>
            </a:r>
            <a:endParaRPr lang="en-US" dirty="0">
              <a:latin typeface="Courier"/>
              <a:cs typeface="Courier"/>
            </a:endParaRPr>
          </a:p>
          <a:p>
            <a:pPr marL="1066773" lvl="2" indent="0">
              <a:buNone/>
            </a:pPr>
            <a:r>
              <a:rPr lang="en-US" b="1" i="1" dirty="0" err="1">
                <a:latin typeface="Courier"/>
                <a:cs typeface="Courier"/>
              </a:rPr>
              <a:t>Tesgüino</a:t>
            </a:r>
            <a:r>
              <a:rPr lang="en-US" dirty="0">
                <a:latin typeface="Courier"/>
                <a:cs typeface="Courier"/>
              </a:rPr>
              <a:t> makes you drunk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We make </a:t>
            </a:r>
            <a:r>
              <a:rPr lang="en-US" b="1" i="1" dirty="0" err="1">
                <a:latin typeface="Courier"/>
                <a:cs typeface="Courier"/>
              </a:rPr>
              <a:t>tesgüino</a:t>
            </a:r>
            <a:r>
              <a:rPr lang="en-US" dirty="0">
                <a:latin typeface="Courier"/>
                <a:cs typeface="Courier"/>
              </a:rPr>
              <a:t> out of corn.</a:t>
            </a:r>
          </a:p>
          <a:p>
            <a:r>
              <a:rPr lang="en-US" sz="2667" dirty="0">
                <a:latin typeface="Calibri (Body)"/>
                <a:cs typeface="Calibri (Body)"/>
              </a:rPr>
              <a:t>From context words humans can guess </a:t>
            </a:r>
            <a:r>
              <a:rPr lang="en-US" sz="2667" b="1" i="1" dirty="0" err="1">
                <a:latin typeface="Calibri (Body)"/>
                <a:cs typeface="Calibri (Body)"/>
              </a:rPr>
              <a:t>tesgüino</a:t>
            </a:r>
            <a:r>
              <a:rPr lang="en-US" sz="2667" dirty="0">
                <a:latin typeface="Calibri (Body)"/>
                <a:cs typeface="Calibri (Body)"/>
              </a:rPr>
              <a:t> means</a:t>
            </a:r>
          </a:p>
          <a:p>
            <a:pPr lvl="1"/>
            <a:r>
              <a:rPr lang="en-US" dirty="0"/>
              <a:t>an alcoholic beverage like </a:t>
            </a:r>
            <a:r>
              <a:rPr lang="en-US" b="1" dirty="0"/>
              <a:t>beer</a:t>
            </a:r>
          </a:p>
          <a:p>
            <a:r>
              <a:rPr lang="en-US" dirty="0"/>
              <a:t>Intuition for algorithm: </a:t>
            </a:r>
          </a:p>
          <a:p>
            <a:pPr lvl="1"/>
            <a:r>
              <a:rPr lang="en-US" dirty="0"/>
              <a:t>Two words are similar if they have similar word contexts.</a:t>
            </a:r>
          </a:p>
        </p:txBody>
      </p:sp>
    </p:spTree>
    <p:extLst>
      <p:ext uri="{BB962C8B-B14F-4D97-AF65-F5344CB8AC3E}">
        <p14:creationId xmlns:p14="http://schemas.microsoft.com/office/powerpoint/2010/main" val="84303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r>
              <a:rPr lang="en-US" dirty="0"/>
              <a:t> from W and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Since we have two </a:t>
            </a:r>
            <a:r>
              <a:rPr lang="en-US" dirty="0" err="1">
                <a:highlight>
                  <a:srgbClr val="FFFF00"/>
                </a:highlight>
              </a:rPr>
              <a:t>embeddings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 err="1">
                <a:highlight>
                  <a:srgbClr val="FFFF00"/>
                </a:highlight>
              </a:rPr>
              <a:t>v</a:t>
            </a:r>
            <a:r>
              <a:rPr lang="en-US" sz="4267" baseline="-25000" dirty="0" err="1">
                <a:highlight>
                  <a:srgbClr val="FFFF00"/>
                </a:highlight>
              </a:rPr>
              <a:t>j</a:t>
            </a:r>
            <a:r>
              <a:rPr lang="en-US" sz="4267" baseline="-25000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(input) and </a:t>
            </a:r>
            <a:r>
              <a:rPr lang="en-US" dirty="0" err="1">
                <a:highlight>
                  <a:srgbClr val="FFFF00"/>
                </a:highlight>
              </a:rPr>
              <a:t>v'</a:t>
            </a:r>
            <a:r>
              <a:rPr lang="en-US" sz="4267" baseline="-25000" dirty="0" err="1">
                <a:highlight>
                  <a:srgbClr val="FFFF00"/>
                </a:highlight>
              </a:rPr>
              <a:t>j</a:t>
            </a:r>
            <a:r>
              <a:rPr lang="en-US" sz="4267" baseline="-25000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(output) for each word </a:t>
            </a:r>
            <a:r>
              <a:rPr lang="en-US" dirty="0" err="1">
                <a:highlight>
                  <a:srgbClr val="FFFF00"/>
                </a:highlight>
              </a:rPr>
              <a:t>w</a:t>
            </a:r>
            <a:r>
              <a:rPr lang="en-US" sz="4800" baseline="-25000" dirty="0" err="1">
                <a:highlight>
                  <a:srgbClr val="FFFF00"/>
                </a:highlight>
              </a:rPr>
              <a:t>j</a:t>
            </a:r>
            <a:endParaRPr lang="en-US" baseline="-25000" dirty="0">
              <a:highlight>
                <a:srgbClr val="FFFF00"/>
              </a:highlight>
            </a:endParaRPr>
          </a:p>
          <a:p>
            <a:r>
              <a:rPr lang="en-US" dirty="0"/>
              <a:t>We can either:</a:t>
            </a:r>
          </a:p>
          <a:p>
            <a:pPr lvl="1"/>
            <a:r>
              <a:rPr lang="en-US" dirty="0"/>
              <a:t>Just use </a:t>
            </a:r>
            <a:r>
              <a:rPr lang="en-US" dirty="0" err="1"/>
              <a:t>v</a:t>
            </a:r>
            <a:r>
              <a:rPr lang="en-US" baseline="-25000" dirty="0" err="1"/>
              <a:t>j</a:t>
            </a:r>
            <a:endParaRPr lang="en-US" baseline="-25000" dirty="0"/>
          </a:p>
          <a:p>
            <a:pPr lvl="1"/>
            <a:r>
              <a:rPr lang="en-US" dirty="0"/>
              <a:t>Sum them</a:t>
            </a:r>
          </a:p>
          <a:p>
            <a:pPr lvl="1"/>
            <a:r>
              <a:rPr lang="en-US" dirty="0"/>
              <a:t>Concatenate them to make a double-length embedding</a:t>
            </a:r>
          </a:p>
          <a:p>
            <a:r>
              <a:rPr lang="en-US" dirty="0">
                <a:highlight>
                  <a:srgbClr val="FFFF00"/>
                </a:highlight>
              </a:rPr>
              <a:t>In practice we usually just use </a:t>
            </a:r>
            <a:r>
              <a:rPr lang="en-US" dirty="0" err="1">
                <a:highlight>
                  <a:srgbClr val="FFFF00"/>
                </a:highlight>
              </a:rPr>
              <a:t>v</a:t>
            </a:r>
            <a:r>
              <a:rPr lang="en-US" baseline="-25000" dirty="0" err="1">
                <a:highlight>
                  <a:srgbClr val="FFFF00"/>
                </a:highlight>
              </a:rPr>
              <a:t>j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0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CBOW (Continuous Bag of Words)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710" y="1755837"/>
            <a:ext cx="6546369" cy="51021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7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Start with some initial </a:t>
            </a:r>
            <a:r>
              <a:rPr lang="en-US" sz="3200" dirty="0" err="1">
                <a:highlight>
                  <a:srgbClr val="FFFF00"/>
                </a:highlight>
              </a:rPr>
              <a:t>embeddings</a:t>
            </a:r>
            <a:r>
              <a:rPr lang="en-US" sz="3200" dirty="0">
                <a:highlight>
                  <a:srgbClr val="FFFF00"/>
                </a:highlight>
              </a:rPr>
              <a:t> (e.g., random)</a:t>
            </a:r>
          </a:p>
          <a:p>
            <a:r>
              <a:rPr lang="en-US" sz="3200" dirty="0">
                <a:highlight>
                  <a:srgbClr val="FFFF00"/>
                </a:highlight>
              </a:rPr>
              <a:t>iteratively make the </a:t>
            </a:r>
            <a:r>
              <a:rPr lang="en-US" sz="3200" dirty="0" err="1">
                <a:highlight>
                  <a:srgbClr val="FFFF00"/>
                </a:highlight>
              </a:rPr>
              <a:t>embeddings</a:t>
            </a:r>
            <a:r>
              <a:rPr lang="en-US" sz="3200" dirty="0">
                <a:highlight>
                  <a:srgbClr val="FFFF00"/>
                </a:highlight>
              </a:rPr>
              <a:t> for a word </a:t>
            </a:r>
          </a:p>
          <a:p>
            <a:pPr lvl="1"/>
            <a:r>
              <a:rPr lang="en-US" sz="2800" dirty="0">
                <a:highlight>
                  <a:srgbClr val="FFFF00"/>
                </a:highlight>
              </a:rPr>
              <a:t>more like the </a:t>
            </a:r>
            <a:r>
              <a:rPr lang="en-US" sz="2800" dirty="0" err="1">
                <a:highlight>
                  <a:srgbClr val="FFFF00"/>
                </a:highlight>
              </a:rPr>
              <a:t>embeddings</a:t>
            </a:r>
            <a:r>
              <a:rPr lang="en-US" sz="2800" dirty="0">
                <a:highlight>
                  <a:srgbClr val="FFFF00"/>
                </a:highlight>
              </a:rPr>
              <a:t> of its neighbors </a:t>
            </a:r>
          </a:p>
          <a:p>
            <a:pPr lvl="1"/>
            <a:r>
              <a:rPr lang="en-US" sz="2800" dirty="0">
                <a:highlight>
                  <a:srgbClr val="FFFF00"/>
                </a:highlight>
              </a:rPr>
              <a:t>less like the </a:t>
            </a:r>
            <a:r>
              <a:rPr lang="en-US" sz="2800" dirty="0" err="1">
                <a:highlight>
                  <a:srgbClr val="FFFF00"/>
                </a:highlight>
              </a:rPr>
              <a:t>embeddings</a:t>
            </a:r>
            <a:r>
              <a:rPr lang="en-US" sz="2800" dirty="0">
                <a:highlight>
                  <a:srgbClr val="FFFF00"/>
                </a:highlight>
              </a:rPr>
              <a:t> of other words</a:t>
            </a:r>
            <a:r>
              <a:rPr lang="en-US" sz="2800" dirty="0"/>
              <a:t>. 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0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</a:t>
            </a:r>
            <a:r>
              <a:rPr lang="en-US" dirty="0" err="1"/>
              <a:t>skipgrams</a:t>
            </a:r>
            <a:r>
              <a:rPr lang="en-US" dirty="0"/>
              <a:t> and PMI!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If we multiply </a:t>
            </a:r>
            <a:r>
              <a:rPr lang="en-US" i="1" dirty="0">
                <a:highlight>
                  <a:srgbClr val="FFFF00"/>
                </a:highlight>
              </a:rPr>
              <a:t>W and C </a:t>
            </a:r>
            <a:r>
              <a:rPr lang="en-US" i="1" dirty="0"/>
              <a:t>(input and output </a:t>
            </a:r>
            <a:r>
              <a:rPr lang="en-US" i="1" dirty="0" err="1"/>
              <a:t>embeddings</a:t>
            </a:r>
            <a:r>
              <a:rPr lang="en-US" i="1" dirty="0"/>
              <a:t>)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We get a |</a:t>
            </a:r>
            <a:r>
              <a:rPr lang="en-US" dirty="0" err="1">
                <a:highlight>
                  <a:srgbClr val="FFFF00"/>
                </a:highlight>
              </a:rPr>
              <a:t>V|x|V</a:t>
            </a:r>
            <a:r>
              <a:rPr lang="en-US" dirty="0">
                <a:highlight>
                  <a:srgbClr val="FFFF00"/>
                </a:highlight>
              </a:rPr>
              <a:t>| matrix </a:t>
            </a:r>
            <a:r>
              <a:rPr lang="en-US" i="1" dirty="0">
                <a:highlight>
                  <a:srgbClr val="FFFF00"/>
                </a:highlight>
              </a:rPr>
              <a:t>M </a:t>
            </a:r>
            <a:r>
              <a:rPr lang="en-US" dirty="0"/>
              <a:t>, each entry </a:t>
            </a:r>
            <a:r>
              <a:rPr lang="en-US" i="1" dirty="0" err="1"/>
              <a:t>m</a:t>
            </a:r>
            <a:r>
              <a:rPr lang="en-US" sz="4800" i="1" baseline="-25000" dirty="0" err="1"/>
              <a:t>ij</a:t>
            </a:r>
            <a:r>
              <a:rPr lang="en-US" i="1" dirty="0"/>
              <a:t> </a:t>
            </a:r>
            <a:r>
              <a:rPr lang="en-US" dirty="0"/>
              <a:t>corresponding to some association between input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and output word </a:t>
            </a:r>
            <a:r>
              <a:rPr lang="en-US" i="1" dirty="0"/>
              <a:t>j </a:t>
            </a:r>
          </a:p>
          <a:p>
            <a:r>
              <a:rPr lang="en-US" dirty="0"/>
              <a:t>Levy and Goldberg (2014b) </a:t>
            </a:r>
            <a:r>
              <a:rPr lang="en-US" dirty="0">
                <a:highlight>
                  <a:srgbClr val="FFFF00"/>
                </a:highlight>
              </a:rPr>
              <a:t>show that skip-gram reaches its optimum just when this matrix is a shifted version of PMI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i="1" dirty="0"/>
              <a:t>			WC</a:t>
            </a:r>
            <a:r>
              <a:rPr lang="en-US" i="1" baseline="30000" dirty="0"/>
              <a:t> </a:t>
            </a:r>
            <a:r>
              <a:rPr lang="en-US" dirty="0"/>
              <a:t>=</a:t>
            </a:r>
            <a:r>
              <a:rPr lang="en-US" i="1" dirty="0"/>
              <a:t>M</a:t>
            </a:r>
            <a:r>
              <a:rPr lang="en-US" sz="3733" baseline="30000" dirty="0"/>
              <a:t>PMI </a:t>
            </a:r>
            <a:r>
              <a:rPr lang="en-US" dirty="0"/>
              <a:t>−log </a:t>
            </a:r>
            <a:r>
              <a:rPr lang="en-US" i="1" dirty="0"/>
              <a:t>k </a:t>
            </a:r>
          </a:p>
          <a:p>
            <a:r>
              <a:rPr lang="en-US" dirty="0">
                <a:highlight>
                  <a:srgbClr val="FFFF00"/>
                </a:highlight>
              </a:rPr>
              <a:t>So skip-gram is implicitly factoring a shifted version of the PMI matrix into the two embedding matrices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Nearest words/phrases to some </a:t>
            </a:r>
            <a:r>
              <a:rPr lang="en-US" dirty="0" err="1"/>
              <a:t>embeddings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Note: phrases chosen via recursive </a:t>
            </a:r>
            <a:r>
              <a:rPr lang="en-US"/>
              <a:t>PMI-based filtering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5" y="2819400"/>
            <a:ext cx="11764435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74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Vectors in Low-Dimensional Space</a:t>
            </a:r>
          </a:p>
        </p:txBody>
      </p:sp>
      <p:pic>
        <p:nvPicPr>
          <p:cNvPr id="6" name="Content Placeholder 5" descr="man_woman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7" r="70819" b="25441"/>
          <a:stretch/>
        </p:blipFill>
        <p:spPr>
          <a:xfrm>
            <a:off x="2667597" y="1996759"/>
            <a:ext cx="2616466" cy="4393824"/>
          </a:xfrm>
        </p:spPr>
      </p:pic>
      <p:sp>
        <p:nvSpPr>
          <p:cNvPr id="9" name="TextBox 8"/>
          <p:cNvSpPr txBox="1"/>
          <p:nvPr/>
        </p:nvSpPr>
        <p:spPr>
          <a:xfrm>
            <a:off x="5742910" y="6291268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Picture credit: Pennington et. al. EMNLP 2014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11CC8F-329F-8C41-AC6A-3ECAF67E5476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7" name="Content Placeholder 3" descr="comparative_superlati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469" r="60249" b="28648"/>
          <a:stretch/>
        </p:blipFill>
        <p:spPr>
          <a:xfrm>
            <a:off x="6334306" y="1996759"/>
            <a:ext cx="3485789" cy="43526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7597" y="1524001"/>
            <a:ext cx="3087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Gender: man -- woman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0478" y="1535095"/>
            <a:ext cx="3638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Syntax: base -- comparative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756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r>
              <a:rPr lang="en-US" dirty="0"/>
              <a:t> capture relational meaning!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803400"/>
                <a:ext cx="11582400" cy="4445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‘king’</a:t>
                </a:r>
                <a:r>
                  <a:rPr lang="en-US" dirty="0"/>
                  <a:t>) - vector(</a:t>
                </a:r>
                <a:r>
                  <a:rPr lang="en-US" i="1" dirty="0"/>
                  <a:t>‘man’</a:t>
                </a:r>
                <a:r>
                  <a:rPr lang="en-US" dirty="0"/>
                  <a:t>) + vector(</a:t>
                </a:r>
                <a:r>
                  <a:rPr lang="en-US" i="1" dirty="0"/>
                  <a:t>‘woman’</a:t>
                </a:r>
                <a:r>
                  <a:rPr lang="en-US" dirty="0"/>
                  <a:t>)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vector(‘queen’)</a:t>
                </a:r>
              </a:p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‘Paris’</a:t>
                </a:r>
                <a:r>
                  <a:rPr lang="en-US" dirty="0"/>
                  <a:t>) - vector(</a:t>
                </a:r>
                <a:r>
                  <a:rPr lang="en-US" i="1" dirty="0"/>
                  <a:t>‘France’</a:t>
                </a:r>
                <a:r>
                  <a:rPr lang="en-US" dirty="0"/>
                  <a:t>) + vector(</a:t>
                </a:r>
                <a:r>
                  <a:rPr lang="en-US" i="1" dirty="0"/>
                  <a:t>‘Italy’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/>
                  <a:t> vector(‘Rome’)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52550"/>
                <a:ext cx="8686800" cy="3333750"/>
              </a:xfrm>
              <a:blipFill rotWithShape="0">
                <a:blip r:embed="rId2"/>
                <a:stretch>
                  <a:fillRect l="-1053" t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58" y="3091737"/>
            <a:ext cx="9692684" cy="345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In order to support technologies like question answering, we need ways to reason computationally about </a:t>
            </a:r>
            <a:r>
              <a:rPr lang="en-US" b="1" dirty="0">
                <a:highlight>
                  <a:srgbClr val="FFFF00"/>
                </a:highlight>
              </a:rPr>
              <a:t>meaning</a:t>
            </a:r>
            <a:r>
              <a:rPr lang="en-US" dirty="0">
                <a:highlight>
                  <a:srgbClr val="FFFF00"/>
                </a:highlight>
              </a:rPr>
              <a:t>. </a:t>
            </a:r>
            <a:r>
              <a:rPr lang="en-US" b="1" dirty="0">
                <a:highlight>
                  <a:srgbClr val="FFFF00"/>
                </a:highlight>
              </a:rPr>
              <a:t>Lexical semantics </a:t>
            </a:r>
            <a:r>
              <a:rPr lang="en-US" dirty="0">
                <a:highlight>
                  <a:srgbClr val="FFFF00"/>
                </a:highlight>
              </a:rPr>
              <a:t>addresses meaning at the word level.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Words can be ambiguous, sometimes with related meanings (polysemy), and other times with unrelated meanings (homonymy).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Different words can mean the same thing (synonymy).</a:t>
            </a:r>
          </a:p>
          <a:p>
            <a:r>
              <a:rPr lang="en-US" dirty="0">
                <a:highlight>
                  <a:srgbClr val="FFFF00"/>
                </a:highlight>
              </a:rPr>
              <a:t>Computational lexical databases, notably WordNet, organize words in terms of their meanings. 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Synsets</a:t>
            </a:r>
            <a:r>
              <a:rPr lang="en-US" dirty="0">
                <a:highlight>
                  <a:srgbClr val="FFFF00"/>
                </a:highlight>
              </a:rPr>
              <a:t> and relations between them such as </a:t>
            </a:r>
            <a:r>
              <a:rPr lang="en-US" dirty="0" err="1">
                <a:highlight>
                  <a:srgbClr val="FFFF00"/>
                </a:highlight>
              </a:rPr>
              <a:t>hypernymy</a:t>
            </a:r>
            <a:r>
              <a:rPr lang="en-US" dirty="0">
                <a:highlight>
                  <a:srgbClr val="FFFF00"/>
                </a:highlight>
              </a:rPr>
              <a:t> and </a:t>
            </a:r>
            <a:r>
              <a:rPr lang="en-US" dirty="0" err="1">
                <a:highlight>
                  <a:srgbClr val="FFFF00"/>
                </a:highlight>
              </a:rPr>
              <a:t>meronymy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2023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similarity can be obtained by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Consulting thesauruses such as WordNet, and using corpus-driven count statistics to combine </a:t>
            </a:r>
            <a:r>
              <a:rPr lang="en-US" b="1" dirty="0">
                <a:highlight>
                  <a:srgbClr val="FFFF00"/>
                </a:highlight>
              </a:rPr>
              <a:t>path length</a:t>
            </a:r>
            <a:r>
              <a:rPr lang="en-US" dirty="0">
                <a:highlight>
                  <a:srgbClr val="FFFF00"/>
                </a:highlight>
              </a:rPr>
              <a:t> and </a:t>
            </a:r>
            <a:r>
              <a:rPr lang="en-US" b="1" dirty="0">
                <a:highlight>
                  <a:srgbClr val="FFFF00"/>
                </a:highlight>
              </a:rPr>
              <a:t>information content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Characterizing a word by the other words it appears near</a:t>
            </a:r>
          </a:p>
          <a:p>
            <a:pPr lvl="2"/>
            <a:r>
              <a:rPr lang="en-US" dirty="0"/>
              <a:t>Which can yield sparse count-based representations</a:t>
            </a:r>
          </a:p>
          <a:p>
            <a:pPr lvl="2"/>
            <a:r>
              <a:rPr lang="en-US" dirty="0"/>
              <a:t>Or dense representations, which may be obtained by neural network-inspired methods</a:t>
            </a:r>
          </a:p>
          <a:p>
            <a:r>
              <a:rPr lang="en-US" dirty="0">
                <a:highlight>
                  <a:srgbClr val="FFFF00"/>
                </a:highlight>
              </a:rPr>
              <a:t>Representations can be evaluated on human semantics tasks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analogy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synonym identification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unrelated word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08178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classes of vector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733" dirty="0">
                <a:highlight>
                  <a:srgbClr val="FFFF00"/>
                </a:highlight>
              </a:rPr>
              <a:t>Sparse vector representations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/>
              <a:t>Mutual-information weighted word co-occurrence matrices</a:t>
            </a:r>
          </a:p>
          <a:p>
            <a:pPr marL="0" indent="0">
              <a:buNone/>
            </a:pPr>
            <a:r>
              <a:rPr lang="en-US" sz="3733" dirty="0">
                <a:highlight>
                  <a:srgbClr val="FFFF00"/>
                </a:highlight>
              </a:rPr>
              <a:t>Dense vector representations</a:t>
            </a:r>
            <a:r>
              <a:rPr lang="en-US" sz="3733" dirty="0"/>
              <a:t>: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dirty="0"/>
              <a:t>Neural-network-inspired models (skip-grams, CBOW)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i="1" dirty="0"/>
              <a:t>Singular value decomposition (and Latent Semantic Analysis)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i="1" dirty="0"/>
              <a:t>Brown clusters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07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445000"/>
          </a:xfrm>
        </p:spPr>
        <p:txBody>
          <a:bodyPr/>
          <a:lstStyle/>
          <a:p>
            <a:r>
              <a:rPr lang="en-US" dirty="0"/>
              <a:t>Model the meaning of a word by “</a:t>
            </a:r>
            <a:r>
              <a:rPr lang="en-US" dirty="0">
                <a:highlight>
                  <a:srgbClr val="FFFF00"/>
                </a:highlight>
              </a:rPr>
              <a:t>embedding</a:t>
            </a:r>
            <a:r>
              <a:rPr lang="en-US" dirty="0"/>
              <a:t>” in a vector space.</a:t>
            </a:r>
          </a:p>
          <a:p>
            <a:r>
              <a:rPr lang="en-US" dirty="0">
                <a:highlight>
                  <a:srgbClr val="FFFF00"/>
                </a:highlight>
              </a:rPr>
              <a:t>The meaning of a word is a vector of numbers</a:t>
            </a:r>
          </a:p>
          <a:p>
            <a:pPr lvl="1"/>
            <a:r>
              <a:rPr lang="en-US" dirty="0"/>
              <a:t>Vector models are also called “</a:t>
            </a:r>
            <a:r>
              <a:rPr lang="en-US" b="1" dirty="0" err="1"/>
              <a:t>embeddings</a:t>
            </a:r>
            <a:r>
              <a:rPr lang="en-US" dirty="0"/>
              <a:t>”.</a:t>
            </a:r>
          </a:p>
          <a:p>
            <a:r>
              <a:rPr lang="en-US" dirty="0"/>
              <a:t>Contrast: </a:t>
            </a:r>
            <a:r>
              <a:rPr lang="en-US" dirty="0">
                <a:highlight>
                  <a:srgbClr val="FFFF00"/>
                </a:highlight>
              </a:rPr>
              <a:t>word meaning is represented in many computational linguistic applications by a vocabulary index </a:t>
            </a:r>
            <a:r>
              <a:rPr lang="en-US" dirty="0"/>
              <a:t>(“word number 545” </a:t>
            </a:r>
            <a:r>
              <a:rPr lang="en-US" dirty="0">
                <a:sym typeface="Wingdings"/>
              </a:rPr>
              <a:t> one hot vector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8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01601" y="3337984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601" y="3337984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Each cell: count of term </a:t>
            </a:r>
            <a:r>
              <a:rPr lang="en-US" sz="3733" i="1" dirty="0"/>
              <a:t>t</a:t>
            </a:r>
            <a:r>
              <a:rPr lang="en-US" sz="3733" dirty="0"/>
              <a:t> in a document </a:t>
            </a:r>
            <a:r>
              <a:rPr lang="en-US" sz="3733" i="1" dirty="0"/>
              <a:t>d</a:t>
            </a:r>
            <a:r>
              <a:rPr lang="en-US" sz="3733" dirty="0"/>
              <a:t>:  </a:t>
            </a:r>
            <a:r>
              <a:rPr lang="en-US" sz="3733" dirty="0" err="1"/>
              <a:t>tf</a:t>
            </a:r>
            <a:r>
              <a:rPr lang="en-US" sz="3733" i="1" baseline="-25000" dirty="0" err="1"/>
              <a:t>t,d</a:t>
            </a:r>
            <a:r>
              <a:rPr lang="en-US" sz="3733" dirty="0"/>
              <a:t>: </a:t>
            </a:r>
          </a:p>
          <a:p>
            <a:pPr lvl="1"/>
            <a:r>
              <a:rPr lang="en-US" sz="3200" dirty="0"/>
              <a:t>Each </a:t>
            </a:r>
            <a:r>
              <a:rPr lang="en-US" sz="3200" dirty="0">
                <a:highlight>
                  <a:srgbClr val="FFFF00"/>
                </a:highlight>
              </a:rPr>
              <a:t>document</a:t>
            </a:r>
            <a:r>
              <a:rPr lang="en-US" sz="3200" dirty="0"/>
              <a:t> is a </a:t>
            </a:r>
            <a:r>
              <a:rPr lang="en-US" sz="3200" i="1" dirty="0"/>
              <a:t>count vector</a:t>
            </a:r>
            <a:r>
              <a:rPr lang="en-US" sz="3200" dirty="0"/>
              <a:t> in </a:t>
            </a:r>
            <a:r>
              <a:rPr lang="en-US" sz="3200" dirty="0" err="1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3200" baseline="30000" dirty="0" err="1"/>
              <a:t>v</a:t>
            </a:r>
            <a:r>
              <a:rPr lang="en-US" sz="3200" dirty="0"/>
              <a:t>: a </a:t>
            </a:r>
            <a:r>
              <a:rPr lang="en-US" sz="3200" dirty="0">
                <a:highlight>
                  <a:srgbClr val="FFFF00"/>
                </a:highlight>
              </a:rPr>
              <a:t>column</a:t>
            </a:r>
            <a:r>
              <a:rPr lang="en-US" sz="3200" dirty="0"/>
              <a:t> below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743200" y="3733800"/>
            <a:ext cx="587768" cy="2032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845722" y="2416894"/>
            <a:ext cx="2133600" cy="5038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0071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Two documents are similar if their vectors are similar</a:t>
            </a:r>
            <a:endParaRPr lang="en-US" sz="32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010400" y="3225800"/>
            <a:ext cx="587768" cy="1930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534400" y="3225800"/>
            <a:ext cx="587768" cy="1930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5" name="Worksheet" r:id="rId4" imgW="6121400" imgH="1600200" progId="Excel.Sheet.12">
                  <p:embed/>
                </p:oleObj>
              </mc:Choice>
              <mc:Fallback>
                <p:oleObj name="Worksheet" r:id="rId4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30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18749</TotalTime>
  <Words>2179</Words>
  <Application>Microsoft Macintosh PowerPoint</Application>
  <PresentationFormat>Widescreen</PresentationFormat>
  <Paragraphs>417</Paragraphs>
  <Slides>58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6" baseType="lpstr">
      <vt:lpstr>DengXian</vt:lpstr>
      <vt:lpstr>ＭＳ Ｐゴシック</vt:lpstr>
      <vt:lpstr>Arial</vt:lpstr>
      <vt:lpstr>Calibri</vt:lpstr>
      <vt:lpstr>Calibri (Body)</vt:lpstr>
      <vt:lpstr>Calibri (Headings)</vt:lpstr>
      <vt:lpstr>Calibri Light</vt:lpstr>
      <vt:lpstr>Cambria Math</vt:lpstr>
      <vt:lpstr>Courier</vt:lpstr>
      <vt:lpstr>Lucida Sans</vt:lpstr>
      <vt:lpstr>Lucida Sans Unicode</vt:lpstr>
      <vt:lpstr>Mangal</vt:lpstr>
      <vt:lpstr>Times</vt:lpstr>
      <vt:lpstr>Times New Roman</vt:lpstr>
      <vt:lpstr>Wingdings</vt:lpstr>
      <vt:lpstr>Office Theme</vt:lpstr>
      <vt:lpstr>Worksheet</vt:lpstr>
      <vt:lpstr>Equation</vt:lpstr>
      <vt:lpstr>Lecture 14: Distributional Lexical Semantics </vt:lpstr>
      <vt:lpstr>Thesaurus Methods: Limitations</vt:lpstr>
      <vt:lpstr>Distributional models of meaning = vector-space models of meaning  = vector semantics</vt:lpstr>
      <vt:lpstr>Intuition for distributional word similarity</vt:lpstr>
      <vt:lpstr>More intuition for distributional word similarity</vt:lpstr>
      <vt:lpstr>Two classes of vector representation</vt:lpstr>
      <vt:lpstr>Shared intuition</vt:lpstr>
      <vt:lpstr>Term-document matrix</vt:lpstr>
      <vt:lpstr> Term-document matrix</vt:lpstr>
      <vt:lpstr>The words in a term-document matrix</vt:lpstr>
      <vt:lpstr>The words in a term-document matrix</vt:lpstr>
      <vt:lpstr>The word-word or word-context matrix</vt:lpstr>
      <vt:lpstr>Word-Word matrix Sample contexts ± 7 words</vt:lpstr>
      <vt:lpstr>Word-context matrix for word similarity</vt:lpstr>
      <vt:lpstr>Word-word matrix</vt:lpstr>
      <vt:lpstr>2 kinds of co-occurrence between 2 words</vt:lpstr>
      <vt:lpstr>Vector Semantics</vt:lpstr>
      <vt:lpstr>Problem with raw counts</vt:lpstr>
      <vt:lpstr>Pointwise Mutual Information</vt:lpstr>
      <vt:lpstr>Positive Pointwise Mutual Information</vt:lpstr>
      <vt:lpstr>Computing PPMI on a term-context matrix</vt:lpstr>
      <vt:lpstr>PowerPoint Presentation</vt:lpstr>
      <vt:lpstr>PowerPoint Presentation</vt:lpstr>
      <vt:lpstr>Vector Semantics</vt:lpstr>
      <vt:lpstr>Measuring similarity</vt:lpstr>
      <vt:lpstr>Problem with dot product</vt:lpstr>
      <vt:lpstr>Solution: cosine</vt:lpstr>
      <vt:lpstr>Cosine for computing similarity</vt:lpstr>
      <vt:lpstr>Cosine as a similarity metric</vt:lpstr>
      <vt:lpstr>PowerPoint Presentation</vt:lpstr>
      <vt:lpstr>Visualizing vectors and angles</vt:lpstr>
      <vt:lpstr>Clustering vectors to visualize similarity in co-occurrence matrices</vt:lpstr>
      <vt:lpstr>Other possible similarity measures</vt:lpstr>
      <vt:lpstr>Vector Semantics</vt:lpstr>
      <vt:lpstr>PowerPoint Presentation</vt:lpstr>
      <vt:lpstr>Prediction-based models: A way to get dense vectors</vt:lpstr>
      <vt:lpstr>PowerPoint Presentation</vt:lpstr>
      <vt:lpstr>Same diagram on its side</vt:lpstr>
      <vt:lpstr>Skip-grams</vt:lpstr>
      <vt:lpstr>Training Data</vt:lpstr>
      <vt:lpstr>Skip-grams learn 2 embeddings for each w</vt:lpstr>
      <vt:lpstr>Setup</vt:lpstr>
      <vt:lpstr>One-hot vectors</vt:lpstr>
      <vt:lpstr>Skip-gram</vt:lpstr>
      <vt:lpstr>Skip-gram</vt:lpstr>
      <vt:lpstr>Skip-gram</vt:lpstr>
      <vt:lpstr>Intuition: similarity as dot-product between a target vector and context vector</vt:lpstr>
      <vt:lpstr>Turning outputs into probabilities</vt:lpstr>
      <vt:lpstr>But wait; how do we learn the embeddings?</vt:lpstr>
      <vt:lpstr>Embeddings from W and C</vt:lpstr>
      <vt:lpstr>CBOW (Continuous Bag of Words)</vt:lpstr>
      <vt:lpstr>Learning</vt:lpstr>
      <vt:lpstr>Relation between skipgrams and PMI!</vt:lpstr>
      <vt:lpstr>Properties of embeddings</vt:lpstr>
      <vt:lpstr>Word Vectors in Low-Dimensional Space</vt:lpstr>
      <vt:lpstr>Embeddings capture relational meaning!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13: Distributional Lexical Semantics </dc:title>
  <dc:creator>Microsoft Office User</dc:creator>
  <cp:lastModifiedBy>Bashar Alhafni</cp:lastModifiedBy>
  <cp:revision>94</cp:revision>
  <cp:lastPrinted>2017-10-13T06:21:27Z</cp:lastPrinted>
  <dcterms:created xsi:type="dcterms:W3CDTF">2017-10-09T17:47:11Z</dcterms:created>
  <dcterms:modified xsi:type="dcterms:W3CDTF">2018-11-04T18:38:50Z</dcterms:modified>
</cp:coreProperties>
</file>